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Boas-vindas. Quebra-gelo: 'quantos aqui já investiram em anúncio?'. Promessa do dia: sair com anúncio no ar. Avisar: suporte no chat durante toda a aula.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Checkpoint. Pedir '✅ no chat' de quem concluiu os 4. Só avançar com a maioria pronta.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Colar o link da Central no chat AGORA. Aguardar todos abrirem. Quem usa conta grátis do Claude: avisar do limite diário.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Tour de 2 minutos pela tela. Mostrar as 4 abas sem gerar nada ainda. Destacar perfil e histórico.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Dar 3 minutos para todos preencherem o perfil. Dica: capricha no diferencial — ele entra nos anúncios.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Gerar ao vivo (ter uma campanha pronta em outra aba como plano B). Ler um criativo em voz alta. Depois liberar os 5 minutos de prática.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Compartilhar a tela no Gerenciador e colar campo a campo a campanha gerada. Este slide fica de mapa para eles depois.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Gerar um calendário ao vivo. Regra de ouro: 15 minutos por dia — 1 post do calendário e responder leads.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Este é o gancho de retorno: marcar encontro/grupo em 7 dias para analisar os números juntos. Simular uma análise com números fictícios.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Momento sério da aula. Anúncio irregular queima a conta de anúncios e o CPF do corretor. A Central protege, mas a revisão final é humana.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Fechar com compromisso: quem publica hoje, comenta '🚀' no grupo. Combinar o reencontro do dia 7 para análise coletiva.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Provocar: o cliente pesquisa o corretor no Instagram antes de responder. Perguntar: 'se um cliente entrar no seu perfil agora, ele fecha com você?'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Agradecer a Fonseg. Reforçar suporte no grupo durante a semana. CTA final: campanha no ar ainda hoje.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Agenda em formato de entrega, não de tópicos. Reforçar: aula mão na massa — celular e computador à mão.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Desmistificar: só 3 níveis. A Central preenche as 3 caixas — eles só colam. Ancorar verba: R$10/dia = 1 pizza por semana.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Anunciar a parte prática. Quem já tem tudo vinculado ajuda o vizinho de chat. Suporte ativo agora.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Fazer ao vivo compartilhando a tela. Erro comum: anunciar pelo perfil pessoal — não existe.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Pedir para todos abrirem o celular e fazerem agora. Pausa de 3 minutos.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É o passo onde mais gente trava. Suporte atento no chat. Mostrar o caminho duas vezes.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Vender o porquê: anúncio com botão de mensagem é o caminho mais curto entre o clique e a venda.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1.png"/><Relationship Id="rId3" Type="http://schemas.openxmlformats.org/officeDocument/2006/relationships/image" Target="../media/image-10-1.png"/><Relationship Id="rId4" Type="http://schemas.openxmlformats.org/officeDocument/2006/relationships/image" Target="../media/image-10-1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1.png"/><Relationship Id="rId3" Type="http://schemas.openxmlformats.org/officeDocument/2006/relationships/image" Target="../media/image-18-1.png"/><Relationship Id="rId4" Type="http://schemas.openxmlformats.org/officeDocument/2006/relationships/image" Target="../media/image-18-1.png"/><Relationship Id="rId5" Type="http://schemas.openxmlformats.org/officeDocument/2006/relationships/image" Target="../media/image-1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27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F2B200">
              <a:alpha val="1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645920" y="4937760"/>
            <a:ext cx="4114800" cy="4114800"/>
          </a:xfrm>
          <a:prstGeom prst="ellipse">
            <a:avLst/>
          </a:prstGeom>
          <a:solidFill>
            <a:srgbClr val="1D6FB8">
              <a:alpha val="1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0515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TREINAMENTO AO VIVO  ·  CORRETORES FONSEG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 para Corretores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640080" y="2743200"/>
            <a:ext cx="7132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Tráfego pago, conteúdo e análise de resultados com Inteligência Artificial — sem depender de agência.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640080" y="52120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 de julho · 15h · online</a:t>
            </a:r>
            <a:endParaRPr lang="en-US" sz="1600" dirty="0"/>
          </a:p>
          <a:p>
            <a:pPr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Neto Matos · netomatos.cloud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0561320" y="1737360"/>
            <a:ext cx="777240" cy="77724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9" name="Image 0" descr="/home/claude/icons/bullseye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78947" y="1954987"/>
            <a:ext cx="341986" cy="341986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10561320" y="2761488"/>
            <a:ext cx="777240" cy="77724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11" name="Image 1" descr="/home/claude/icons/calendar-in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8947" y="2979115"/>
            <a:ext cx="341986" cy="341986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10561320" y="3785616"/>
            <a:ext cx="777240" cy="77724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13" name="Image 2" descr="/home/claude/icons/pen-in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8947" y="4003243"/>
            <a:ext cx="341986" cy="341986"/>
          </a:xfrm>
          <a:prstGeom prst="rect">
            <a:avLst/>
          </a:prstGeom>
        </p:spPr>
      </p:pic>
      <p:sp>
        <p:nvSpPr>
          <p:cNvPr id="14" name="Shape 9"/>
          <p:cNvSpPr/>
          <p:nvPr/>
        </p:nvSpPr>
        <p:spPr>
          <a:xfrm>
            <a:off x="10561320" y="4809744"/>
            <a:ext cx="777240" cy="77724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15" name="Image 3" descr="/home/claude/icons/chart-in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8947" y="5027371"/>
            <a:ext cx="341986" cy="3419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 pronta — confere aí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463040"/>
            <a:ext cx="7498080" cy="749808"/>
          </a:xfrm>
          <a:prstGeom prst="roundRect">
            <a:avLst>
              <a:gd name="adj" fmla="val 10976"/>
            </a:avLst>
          </a:prstGeom>
          <a:solidFill>
            <a:srgbClr val="E7F4EE"/>
          </a:solidFill>
          <a:ln w="12700">
            <a:solidFill>
              <a:srgbClr val="1E8E5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609344"/>
            <a:ext cx="457200" cy="457200"/>
          </a:xfrm>
          <a:prstGeom prst="ellipse">
            <a:avLst/>
          </a:prstGeom>
          <a:solidFill>
            <a:srgbClr val="1E8E5A"/>
          </a:solidFill>
          <a:ln/>
        </p:spPr>
      </p:sp>
      <p:pic>
        <p:nvPicPr>
          <p:cNvPr id="5" name="Image 0" descr="/home/claude/icons/check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6384" y="1737360"/>
            <a:ext cx="201168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80160" y="1463040"/>
            <a:ext cx="6583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Página da corretora criada e você como administrador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457200" y="2359152"/>
            <a:ext cx="7498080" cy="749808"/>
          </a:xfrm>
          <a:prstGeom prst="roundRect">
            <a:avLst>
              <a:gd name="adj" fmla="val 10976"/>
            </a:avLst>
          </a:prstGeom>
          <a:solidFill>
            <a:srgbClr val="E7F4EE"/>
          </a:solidFill>
          <a:ln w="12700">
            <a:solidFill>
              <a:srgbClr val="1E8E5A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58368" y="2505456"/>
            <a:ext cx="457200" cy="457200"/>
          </a:xfrm>
          <a:prstGeom prst="ellipse">
            <a:avLst/>
          </a:prstGeom>
          <a:solidFill>
            <a:srgbClr val="1E8E5A"/>
          </a:solidFill>
          <a:ln/>
        </p:spPr>
      </p:sp>
      <p:pic>
        <p:nvPicPr>
          <p:cNvPr id="9" name="Image 1" descr="/home/claude/icons/check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2633472"/>
            <a:ext cx="201168" cy="20116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280160" y="2359152"/>
            <a:ext cx="6583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 no modo profissional (Empresa)</a:t>
            </a:r>
            <a:endParaRPr lang="en-US" sz="1500" dirty="0"/>
          </a:p>
        </p:txBody>
      </p:sp>
      <p:sp>
        <p:nvSpPr>
          <p:cNvPr id="11" name="Shape 7"/>
          <p:cNvSpPr/>
          <p:nvPr/>
        </p:nvSpPr>
        <p:spPr>
          <a:xfrm>
            <a:off x="457200" y="3255264"/>
            <a:ext cx="7498080" cy="749808"/>
          </a:xfrm>
          <a:prstGeom prst="roundRect">
            <a:avLst>
              <a:gd name="adj" fmla="val 10976"/>
            </a:avLst>
          </a:prstGeom>
          <a:solidFill>
            <a:srgbClr val="E7F4EE"/>
          </a:solidFill>
          <a:ln w="12700">
            <a:solidFill>
              <a:srgbClr val="1E8E5A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658368" y="3401568"/>
            <a:ext cx="457200" cy="457200"/>
          </a:xfrm>
          <a:prstGeom prst="ellipse">
            <a:avLst/>
          </a:prstGeom>
          <a:solidFill>
            <a:srgbClr val="1E8E5A"/>
          </a:solidFill>
          <a:ln/>
        </p:spPr>
      </p:sp>
      <p:pic>
        <p:nvPicPr>
          <p:cNvPr id="13" name="Image 2" descr="/home/claude/icons/check-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" y="3529584"/>
            <a:ext cx="201168" cy="20116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280160" y="3255264"/>
            <a:ext cx="6583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 conectado à Página</a:t>
            </a:r>
            <a:endParaRPr lang="en-US" sz="1500" dirty="0"/>
          </a:p>
        </p:txBody>
      </p:sp>
      <p:sp>
        <p:nvSpPr>
          <p:cNvPr id="15" name="Shape 10"/>
          <p:cNvSpPr/>
          <p:nvPr/>
        </p:nvSpPr>
        <p:spPr>
          <a:xfrm>
            <a:off x="457200" y="4151376"/>
            <a:ext cx="7498080" cy="749808"/>
          </a:xfrm>
          <a:prstGeom prst="roundRect">
            <a:avLst>
              <a:gd name="adj" fmla="val 10976"/>
            </a:avLst>
          </a:prstGeom>
          <a:solidFill>
            <a:srgbClr val="E7F4EE"/>
          </a:solidFill>
          <a:ln w="12700">
            <a:solidFill>
              <a:srgbClr val="1E8E5A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658368" y="4297680"/>
            <a:ext cx="457200" cy="457200"/>
          </a:xfrm>
          <a:prstGeom prst="ellipse">
            <a:avLst/>
          </a:prstGeom>
          <a:solidFill>
            <a:srgbClr val="1E8E5A"/>
          </a:solidFill>
          <a:ln/>
        </p:spPr>
      </p:sp>
      <p:pic>
        <p:nvPicPr>
          <p:cNvPr id="17" name="Image 3" descr="/home/claude/icons/check-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" y="4425696"/>
            <a:ext cx="201168" cy="20116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280160" y="4151376"/>
            <a:ext cx="6583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 Business vinculado à Página</a:t>
            </a:r>
            <a:endParaRPr lang="en-US" sz="1500" dirty="0"/>
          </a:p>
        </p:txBody>
      </p:sp>
      <p:sp>
        <p:nvSpPr>
          <p:cNvPr id="19" name="Shape 13"/>
          <p:cNvSpPr/>
          <p:nvPr/>
        </p:nvSpPr>
        <p:spPr>
          <a:xfrm>
            <a:off x="8321040" y="1463040"/>
            <a:ext cx="3410712" cy="3438144"/>
          </a:xfrm>
          <a:prstGeom prst="roundRect">
            <a:avLst>
              <a:gd name="adj" fmla="val 3217"/>
            </a:avLst>
          </a:prstGeom>
          <a:solidFill>
            <a:srgbClr val="13273D"/>
          </a:solidFill>
          <a:ln/>
        </p:spPr>
      </p:sp>
      <p:sp>
        <p:nvSpPr>
          <p:cNvPr id="20" name="Shape 14"/>
          <p:cNvSpPr/>
          <p:nvPr/>
        </p:nvSpPr>
        <p:spPr>
          <a:xfrm>
            <a:off x="8686800" y="1828800"/>
            <a:ext cx="731520" cy="73152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21" name="Image 4" descr="/home/claude/icons/comments-in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1626" y="2033626"/>
            <a:ext cx="321869" cy="321869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8686800" y="2743200"/>
            <a:ext cx="2697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Travou em algum passo?</a:t>
            </a:r>
            <a:endParaRPr lang="en-US" sz="1600" dirty="0"/>
          </a:p>
        </p:txBody>
      </p:sp>
      <p:sp>
        <p:nvSpPr>
          <p:cNvPr id="23" name="Text 16"/>
          <p:cNvSpPr/>
          <p:nvPr/>
        </p:nvSpPr>
        <p:spPr>
          <a:xfrm>
            <a:off x="8686800" y="3383280"/>
            <a:ext cx="2697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Chama no chat que o suporte resolve agora. Os próximos passos dependem desta base.</a:t>
            </a:r>
            <a:endParaRPr lang="en-US" sz="1250" dirty="0"/>
          </a:p>
        </p:txBody>
      </p:sp>
      <p:sp>
        <p:nvSpPr>
          <p:cNvPr id="24" name="Text 17"/>
          <p:cNvSpPr/>
          <p:nvPr/>
        </p:nvSpPr>
        <p:spPr>
          <a:xfrm>
            <a:off x="457200" y="649224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327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828800"/>
            <a:ext cx="5029200" cy="5029200"/>
          </a:xfrm>
          <a:prstGeom prst="ellipse">
            <a:avLst/>
          </a:prstGeom>
          <a:solidFill>
            <a:srgbClr val="1D6FB8">
              <a:alpha val="1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966960" y="1097280"/>
            <a:ext cx="1280160" cy="128016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4" name="Image 0" descr="/home/claude/icons/robot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5405" y="1455725"/>
            <a:ext cx="563270" cy="56327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1887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400" kern="0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PARTE 2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40080" y="1691640"/>
            <a:ext cx="10424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Central de Marketing do Corretor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640080" y="269748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partir de agora, a sua equipe de marketing é movida a IA.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40080" y="4023360"/>
            <a:ext cx="6766560" cy="777240"/>
          </a:xfrm>
          <a:prstGeom prst="roundRect">
            <a:avLst>
              <a:gd name="adj" fmla="val 14118"/>
            </a:avLst>
          </a:prstGeom>
          <a:solidFill>
            <a:srgbClr val="F2B200"/>
          </a:solidFill>
          <a:ln/>
        </p:spPr>
      </p:sp>
      <p:sp>
        <p:nvSpPr>
          <p:cNvPr id="9" name="Text 6"/>
          <p:cNvSpPr/>
          <p:nvPr/>
        </p:nvSpPr>
        <p:spPr>
          <a:xfrm>
            <a:off x="640080" y="4023360"/>
            <a:ext cx="6766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 agora o link que está no chat da aula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640080" y="502920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Primeira vez? A Central pede seu perfil — preencha com calma, é 1 minuto e vale para sempre.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Uma ferramenta, o ciclo completo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417320"/>
            <a:ext cx="2697480" cy="3108960"/>
          </a:xfrm>
          <a:prstGeom prst="roundRect">
            <a:avLst>
              <a:gd name="adj" fmla="val 4068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1645920"/>
            <a:ext cx="685800" cy="68580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5" name="Image 0" descr="/home/claude/icons/bullseye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7824" y="1837944"/>
            <a:ext cx="301752" cy="30175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5800" y="2514600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Campanha de tráfego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685800" y="324612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Anúncio completo: objetivo, segmentação, verba e 3 criativos prontos.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3319272" y="1417320"/>
            <a:ext cx="2697480" cy="3108960"/>
          </a:xfrm>
          <a:prstGeom prst="roundRect">
            <a:avLst>
              <a:gd name="adj" fmla="val 4068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547872" y="1645920"/>
            <a:ext cx="685800" cy="68580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0" name="Image 1" descr="/home/claude/icons/calendar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896" y="1837944"/>
            <a:ext cx="301752" cy="30175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547872" y="2514600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Calendário</a:t>
            </a:r>
            <a:endParaRPr lang="en-US" sz="1550" dirty="0"/>
          </a:p>
        </p:txBody>
      </p:sp>
      <p:sp>
        <p:nvSpPr>
          <p:cNvPr id="12" name="Text 8"/>
          <p:cNvSpPr/>
          <p:nvPr/>
        </p:nvSpPr>
        <p:spPr>
          <a:xfrm>
            <a:off x="3547872" y="324612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Sua semana de conteúdo com ganchos prontos, dia a dia.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6181344" y="1417320"/>
            <a:ext cx="2697480" cy="3108960"/>
          </a:xfrm>
          <a:prstGeom prst="roundRect">
            <a:avLst>
              <a:gd name="adj" fmla="val 4068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6409944" y="1645920"/>
            <a:ext cx="685800" cy="68580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5" name="Image 2" descr="/home/claude/icons/pen-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968" y="1837944"/>
            <a:ext cx="301752" cy="30175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409944" y="2514600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avulso</a:t>
            </a:r>
            <a:endParaRPr lang="en-US" sz="1550" dirty="0"/>
          </a:p>
        </p:txBody>
      </p:sp>
      <p:sp>
        <p:nvSpPr>
          <p:cNvPr id="17" name="Text 12"/>
          <p:cNvSpPr/>
          <p:nvPr/>
        </p:nvSpPr>
        <p:spPr>
          <a:xfrm>
            <a:off x="6409944" y="324612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Reels, carrossel, legenda e stories na hora.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9043416" y="1417320"/>
            <a:ext cx="2697480" cy="3108960"/>
          </a:xfrm>
          <a:prstGeom prst="roundRect">
            <a:avLst>
              <a:gd name="adj" fmla="val 4068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9272016" y="1645920"/>
            <a:ext cx="685800" cy="68580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20" name="Image 3" descr="/home/claude/icons/chart-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040" y="1837944"/>
            <a:ext cx="301752" cy="30175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272016" y="2514600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Análise</a:t>
            </a:r>
            <a:endParaRPr lang="en-US" sz="1550" dirty="0"/>
          </a:p>
        </p:txBody>
      </p:sp>
      <p:sp>
        <p:nvSpPr>
          <p:cNvPr id="22" name="Text 16"/>
          <p:cNvSpPr/>
          <p:nvPr/>
        </p:nvSpPr>
        <p:spPr>
          <a:xfrm>
            <a:off x="9272016" y="324612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Cole os números do Gerenciador e receba o diagnóstico.</a:t>
            </a:r>
            <a:endParaRPr lang="en-US" sz="1200" dirty="0"/>
          </a:p>
        </p:txBody>
      </p:sp>
      <p:sp>
        <p:nvSpPr>
          <p:cNvPr id="23" name="Shape 17"/>
          <p:cNvSpPr/>
          <p:nvPr/>
        </p:nvSpPr>
        <p:spPr>
          <a:xfrm>
            <a:off x="457200" y="4892040"/>
            <a:ext cx="5422392" cy="6858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5875">
            <a:solidFill>
              <a:srgbClr val="13273D"/>
            </a:solidFill>
            <a:prstDash val="solid"/>
          </a:ln>
        </p:spPr>
      </p:sp>
      <p:sp>
        <p:nvSpPr>
          <p:cNvPr id="24" name="Shape 18"/>
          <p:cNvSpPr/>
          <p:nvPr/>
        </p:nvSpPr>
        <p:spPr>
          <a:xfrm>
            <a:off x="621792" y="5010912"/>
            <a:ext cx="457200" cy="45720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25" name="Image 4" descr="/home/claude/icons/user-in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5138928"/>
            <a:ext cx="201168" cy="201168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207008" y="4892040"/>
            <a:ext cx="4572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Perfil: preencha 1 vez e todo conteúdo sai personalizado</a:t>
            </a:r>
            <a:endParaRPr lang="en-US" sz="1250" dirty="0"/>
          </a:p>
        </p:txBody>
      </p:sp>
      <p:sp>
        <p:nvSpPr>
          <p:cNvPr id="27" name="Shape 20"/>
          <p:cNvSpPr/>
          <p:nvPr/>
        </p:nvSpPr>
        <p:spPr>
          <a:xfrm>
            <a:off x="6126480" y="4892040"/>
            <a:ext cx="5422392" cy="6858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5875">
            <a:solidFill>
              <a:srgbClr val="13273D"/>
            </a:solidFill>
            <a:prstDash val="solid"/>
          </a:ln>
        </p:spPr>
      </p:sp>
      <p:sp>
        <p:nvSpPr>
          <p:cNvPr id="28" name="Shape 21"/>
          <p:cNvSpPr/>
          <p:nvPr/>
        </p:nvSpPr>
        <p:spPr>
          <a:xfrm>
            <a:off x="6291072" y="5010912"/>
            <a:ext cx="457200" cy="45720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29" name="Image 5" descr="/home/claude/icons/history-ink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9088" y="5138928"/>
            <a:ext cx="201168" cy="201168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6876288" y="4892040"/>
            <a:ext cx="4572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Histórico: tudo fica salvo — feche e volte quando quiser</a:t>
            </a:r>
            <a:endParaRPr lang="en-US" sz="1250" dirty="0"/>
          </a:p>
        </p:txBody>
      </p:sp>
      <p:sp>
        <p:nvSpPr>
          <p:cNvPr id="31" name="Text 23"/>
          <p:cNvSpPr/>
          <p:nvPr/>
        </p:nvSpPr>
        <p:spPr>
          <a:xfrm>
            <a:off x="457200" y="580644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Seus dados são só seus: cada corretor vê apenas o próprio perfil e histórico.</a:t>
            </a:r>
            <a:endParaRPr lang="en-US" sz="1200" dirty="0"/>
          </a:p>
        </p:txBody>
      </p:sp>
      <p:sp>
        <p:nvSpPr>
          <p:cNvPr id="32" name="Text 24"/>
          <p:cNvSpPr/>
          <p:nvPr/>
        </p:nvSpPr>
        <p:spPr>
          <a:xfrm>
            <a:off x="457200" y="649224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Primeiro passo na Central: seu perfil (1 minuto)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417320"/>
            <a:ext cx="5120640" cy="4480560"/>
          </a:xfrm>
          <a:prstGeom prst="roundRect">
            <a:avLst>
              <a:gd name="adj" fmla="val 2449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64592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450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QUE ELA PERGUNTA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868680" y="2148840"/>
            <a:ext cx="438912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50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Nome e corretora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50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Cidade de atuação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50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 dos anúncios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50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Ramos que você trabalha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50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Seu diferencial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50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de voz dos conteúdos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035040" y="1417320"/>
            <a:ext cx="569671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5875">
            <a:solidFill>
              <a:srgbClr val="13273D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291072" y="1801368"/>
            <a:ext cx="548640" cy="54864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8" name="Text 6"/>
          <p:cNvSpPr/>
          <p:nvPr/>
        </p:nvSpPr>
        <p:spPr>
          <a:xfrm>
            <a:off x="6291072" y="180136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040880" y="1581912"/>
            <a:ext cx="4526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Preencha uma vez</a:t>
            </a:r>
            <a:endParaRPr lang="en-US" sz="1600" dirty="0"/>
          </a:p>
          <a:p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 repetir dado em cada aba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035040" y="2990088"/>
            <a:ext cx="569671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5875">
            <a:solidFill>
              <a:srgbClr val="13273D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91072" y="3374136"/>
            <a:ext cx="548640" cy="54864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12" name="Text 10"/>
          <p:cNvSpPr/>
          <p:nvPr/>
        </p:nvSpPr>
        <p:spPr>
          <a:xfrm>
            <a:off x="6291072" y="337413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7040880" y="3154680"/>
            <a:ext cx="4526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Tudo sai personalizado</a:t>
            </a:r>
            <a:endParaRPr lang="en-US" sz="1600" dirty="0"/>
          </a:p>
          <a:p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Cidade, diferencial e WhatsApp entram nos criativos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035040" y="4562856"/>
            <a:ext cx="5696712" cy="1325880"/>
          </a:xfrm>
          <a:prstGeom prst="roundRect">
            <a:avLst>
              <a:gd name="adj" fmla="val 6897"/>
            </a:avLst>
          </a:prstGeom>
          <a:solidFill>
            <a:srgbClr val="13273D"/>
          </a:solidFill>
          <a:ln w="15875">
            <a:solidFill>
              <a:srgbClr val="13273D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291072" y="4946904"/>
            <a:ext cx="548640" cy="54864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16" name="Text 14"/>
          <p:cNvSpPr/>
          <p:nvPr/>
        </p:nvSpPr>
        <p:spPr>
          <a:xfrm>
            <a:off x="6291072" y="4946904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7040880" y="4727448"/>
            <a:ext cx="4526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Fica salvo para sempre</a:t>
            </a:r>
            <a:endParaRPr lang="en-US" sz="1600" dirty="0"/>
          </a:p>
          <a:p>
            <a:pPr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Feche, volte semana que vem — ela lembra de você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57200" y="649224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 ao vivo: campanha completa em 30 segundos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463040"/>
            <a:ext cx="5422392" cy="1024128"/>
          </a:xfrm>
          <a:prstGeom prst="roundRect">
            <a:avLst>
              <a:gd name="adj" fmla="val 8929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682496"/>
            <a:ext cx="585216" cy="585216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5" name="Image 0" descr="/home/claude/icons/bullseye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228" y="1846356"/>
            <a:ext cx="257495" cy="25749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17320" y="1463040"/>
            <a:ext cx="434340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 certo do Gerenciador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6126480" y="1463040"/>
            <a:ext cx="5422392" cy="1024128"/>
          </a:xfrm>
          <a:prstGeom prst="roundRect">
            <a:avLst>
              <a:gd name="adj" fmla="val 8929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327648" y="1682496"/>
            <a:ext cx="585216" cy="585216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9" name="Image 1" descr="/home/claude/icons/map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1508" y="1846356"/>
            <a:ext cx="257495" cy="25749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086600" y="1463040"/>
            <a:ext cx="434340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Segmentação: local, idade e interesses</a:t>
            </a:r>
            <a:endParaRPr lang="en-US" sz="1450" dirty="0"/>
          </a:p>
        </p:txBody>
      </p:sp>
      <p:sp>
        <p:nvSpPr>
          <p:cNvPr id="11" name="Shape 7"/>
          <p:cNvSpPr/>
          <p:nvPr/>
        </p:nvSpPr>
        <p:spPr>
          <a:xfrm>
            <a:off x="457200" y="2697480"/>
            <a:ext cx="5422392" cy="1024128"/>
          </a:xfrm>
          <a:prstGeom prst="roundRect">
            <a:avLst>
              <a:gd name="adj" fmla="val 8929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658368" y="2916936"/>
            <a:ext cx="585216" cy="585216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3" name="Image 2" descr="/home/claude/icons/layers-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228" y="3080796"/>
            <a:ext cx="257495" cy="25749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417320" y="2697480"/>
            <a:ext cx="434340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Estrutura: campanha → conjunto → anúncio</a:t>
            </a:r>
            <a:endParaRPr lang="en-US" sz="1450" dirty="0"/>
          </a:p>
        </p:txBody>
      </p:sp>
      <p:sp>
        <p:nvSpPr>
          <p:cNvPr id="15" name="Shape 10"/>
          <p:cNvSpPr/>
          <p:nvPr/>
        </p:nvSpPr>
        <p:spPr>
          <a:xfrm>
            <a:off x="6126480" y="2697480"/>
            <a:ext cx="5422392" cy="1024128"/>
          </a:xfrm>
          <a:prstGeom prst="roundRect">
            <a:avLst>
              <a:gd name="adj" fmla="val 8929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6327648" y="2916936"/>
            <a:ext cx="585216" cy="585216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7" name="Image 3" descr="/home/claude/icons/magic-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1508" y="3080796"/>
            <a:ext cx="257495" cy="25749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086600" y="2697480"/>
            <a:ext cx="434340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criativos com copy pronta + variação A/B</a:t>
            </a:r>
            <a:endParaRPr lang="en-US" sz="1450" dirty="0"/>
          </a:p>
        </p:txBody>
      </p:sp>
      <p:sp>
        <p:nvSpPr>
          <p:cNvPr id="19" name="Shape 13"/>
          <p:cNvSpPr/>
          <p:nvPr/>
        </p:nvSpPr>
        <p:spPr>
          <a:xfrm>
            <a:off x="457200" y="3931920"/>
            <a:ext cx="5422392" cy="1024128"/>
          </a:xfrm>
          <a:prstGeom prst="roundRect">
            <a:avLst>
              <a:gd name="adj" fmla="val 8929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20" name="Shape 14"/>
          <p:cNvSpPr/>
          <p:nvPr/>
        </p:nvSpPr>
        <p:spPr>
          <a:xfrm>
            <a:off x="658368" y="4151376"/>
            <a:ext cx="585216" cy="585216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21" name="Image 4" descr="/home/claude/icons/check-whit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228" y="4315236"/>
            <a:ext cx="257495" cy="257495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417320" y="3931920"/>
            <a:ext cx="434340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Checklist de publicação interativo</a:t>
            </a:r>
            <a:endParaRPr lang="en-US" sz="1450" dirty="0"/>
          </a:p>
        </p:txBody>
      </p:sp>
      <p:sp>
        <p:nvSpPr>
          <p:cNvPr id="23" name="Shape 16"/>
          <p:cNvSpPr/>
          <p:nvPr/>
        </p:nvSpPr>
        <p:spPr>
          <a:xfrm>
            <a:off x="6126480" y="3931920"/>
            <a:ext cx="5422392" cy="1024128"/>
          </a:xfrm>
          <a:prstGeom prst="roundRect">
            <a:avLst>
              <a:gd name="adj" fmla="val 8929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24" name="Shape 17"/>
          <p:cNvSpPr/>
          <p:nvPr/>
        </p:nvSpPr>
        <p:spPr>
          <a:xfrm>
            <a:off x="6327648" y="4151376"/>
            <a:ext cx="585216" cy="585216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25" name="Image 5" descr="/home/claude/icons/shield-whit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1508" y="4315236"/>
            <a:ext cx="257495" cy="257495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7086600" y="3931920"/>
            <a:ext cx="434340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Travas de compliance do mercado de seguros</a:t>
            </a:r>
            <a:endParaRPr lang="en-US" sz="1450" dirty="0"/>
          </a:p>
        </p:txBody>
      </p:sp>
      <p:sp>
        <p:nvSpPr>
          <p:cNvPr id="27" name="Shape 19"/>
          <p:cNvSpPr/>
          <p:nvPr/>
        </p:nvSpPr>
        <p:spPr>
          <a:xfrm>
            <a:off x="457200" y="5349240"/>
            <a:ext cx="11274552" cy="777240"/>
          </a:xfrm>
          <a:prstGeom prst="roundRect">
            <a:avLst>
              <a:gd name="adj" fmla="val 14118"/>
            </a:avLst>
          </a:prstGeom>
          <a:solidFill>
            <a:srgbClr val="F2B200"/>
          </a:solidFill>
          <a:ln/>
        </p:spPr>
      </p:sp>
      <p:sp>
        <p:nvSpPr>
          <p:cNvPr id="28" name="Text 20"/>
          <p:cNvSpPr/>
          <p:nvPr/>
        </p:nvSpPr>
        <p:spPr>
          <a:xfrm>
            <a:off x="457200" y="5349240"/>
            <a:ext cx="112745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AGORA É COM VOCÊS — 5 minutos: escolham o ramo e gerem a campanha de vocês</a:t>
            </a:r>
            <a:endParaRPr lang="en-US" sz="1600" dirty="0"/>
          </a:p>
        </p:txBody>
      </p:sp>
      <p:sp>
        <p:nvSpPr>
          <p:cNvPr id="29" name="Text 21"/>
          <p:cNvSpPr/>
          <p:nvPr/>
        </p:nvSpPr>
        <p:spPr>
          <a:xfrm>
            <a:off x="457200" y="649224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Subindo a campanha: onde colar cada coisa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371600"/>
            <a:ext cx="11274552" cy="658368"/>
          </a:xfrm>
          <a:prstGeom prst="roundRect">
            <a:avLst>
              <a:gd name="adj" fmla="val 11111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472184"/>
            <a:ext cx="457200" cy="45720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5" name="Text 3"/>
          <p:cNvSpPr/>
          <p:nvPr/>
        </p:nvSpPr>
        <p:spPr>
          <a:xfrm>
            <a:off x="658368" y="14721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298448" y="1371600"/>
            <a:ext cx="10241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Gerenciador de Anúncios → Criar   </a:t>
            </a:r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computador: facebook.com/adsmanager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57200" y="2148840"/>
            <a:ext cx="11274552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" y="2249424"/>
            <a:ext cx="457200" cy="45720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9" name="Text 7"/>
          <p:cNvSpPr/>
          <p:nvPr/>
        </p:nvSpPr>
        <p:spPr>
          <a:xfrm>
            <a:off x="658368" y="22494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98448" y="2148840"/>
            <a:ext cx="10241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   </a:t>
            </a:r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Selecione o que a Central indicou (mensagens/engajamento)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457200" y="2926080"/>
            <a:ext cx="11274552" cy="658368"/>
          </a:xfrm>
          <a:prstGeom prst="roundRect">
            <a:avLst>
              <a:gd name="adj" fmla="val 11111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58368" y="3026664"/>
            <a:ext cx="457200" cy="45720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13" name="Text 11"/>
          <p:cNvSpPr/>
          <p:nvPr/>
        </p:nvSpPr>
        <p:spPr>
          <a:xfrm>
            <a:off x="658368" y="30266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98448" y="2926080"/>
            <a:ext cx="10241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Conjunto   </a:t>
            </a:r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Cole local, idade e interesses — e defina a verba diária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457200" y="3703320"/>
            <a:ext cx="11274552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58368" y="3803904"/>
            <a:ext cx="457200" cy="45720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17" name="Text 15"/>
          <p:cNvSpPr/>
          <p:nvPr/>
        </p:nvSpPr>
        <p:spPr>
          <a:xfrm>
            <a:off x="658368" y="38039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298448" y="3703320"/>
            <a:ext cx="10241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Anúncio   </a:t>
            </a:r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Cole a copy primária, o título e a descrição do Criativo 1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457200" y="4480560"/>
            <a:ext cx="11274552" cy="658368"/>
          </a:xfrm>
          <a:prstGeom prst="roundRect">
            <a:avLst>
              <a:gd name="adj" fmla="val 11111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58368" y="4581144"/>
            <a:ext cx="457200" cy="45720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21" name="Text 19"/>
          <p:cNvSpPr/>
          <p:nvPr/>
        </p:nvSpPr>
        <p:spPr>
          <a:xfrm>
            <a:off x="658368" y="45811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298448" y="4480560"/>
            <a:ext cx="10241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Botão do anúncio   </a:t>
            </a:r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“Enviar mensagem no WhatsApp” + seu número vinculado</a:t>
            </a:r>
            <a:endParaRPr lang="en-US" sz="1450" dirty="0"/>
          </a:p>
        </p:txBody>
      </p:sp>
      <p:sp>
        <p:nvSpPr>
          <p:cNvPr id="23" name="Shape 21"/>
          <p:cNvSpPr/>
          <p:nvPr/>
        </p:nvSpPr>
        <p:spPr>
          <a:xfrm>
            <a:off x="457200" y="5257800"/>
            <a:ext cx="11274552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58368" y="5358384"/>
            <a:ext cx="457200" cy="45720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25" name="Text 23"/>
          <p:cNvSpPr/>
          <p:nvPr/>
        </p:nvSpPr>
        <p:spPr>
          <a:xfrm>
            <a:off x="658368" y="53583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298448" y="5257800"/>
            <a:ext cx="10241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Arte e publicar   </a:t>
            </a:r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o “Criar arte no Canva” da Central → revisar → Publicar</a:t>
            </a:r>
            <a:endParaRPr lang="en-US" sz="1450" dirty="0"/>
          </a:p>
        </p:txBody>
      </p:sp>
      <p:sp>
        <p:nvSpPr>
          <p:cNvPr id="27" name="Shape 25"/>
          <p:cNvSpPr/>
          <p:nvPr/>
        </p:nvSpPr>
        <p:spPr>
          <a:xfrm>
            <a:off x="457200" y="5989320"/>
            <a:ext cx="11274552" cy="502920"/>
          </a:xfrm>
          <a:prstGeom prst="roundRect">
            <a:avLst>
              <a:gd name="adj" fmla="val 16364"/>
            </a:avLst>
          </a:prstGeom>
          <a:solidFill>
            <a:srgbClr val="FFF3D1"/>
          </a:solidFill>
          <a:ln/>
        </p:spPr>
      </p:sp>
      <p:pic>
        <p:nvPicPr>
          <p:cNvPr id="28" name="Image 0" descr="/home/claude/icons/clock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6108192"/>
            <a:ext cx="274320" cy="274320"/>
          </a:xfrm>
          <a:prstGeom prst="rect">
            <a:avLst/>
          </a:prstGeom>
        </p:spPr>
      </p:pic>
      <p:sp>
        <p:nvSpPr>
          <p:cNvPr id="29" name="Text 26"/>
          <p:cNvSpPr/>
          <p:nvPr/>
        </p:nvSpPr>
        <p:spPr>
          <a:xfrm>
            <a:off x="1097280" y="5989320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Meta revisa o anúncio em até 24h. Aprovou? Deixe rodar 7 dias sem mexer em nada.</a:t>
            </a:r>
            <a:endParaRPr lang="en-US" sz="12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Anúncio traz o clique. Conteúdo fecha a confiança.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417320"/>
            <a:ext cx="5120640" cy="4480560"/>
          </a:xfrm>
          <a:prstGeom prst="roundRect">
            <a:avLst>
              <a:gd name="adj" fmla="val 2449"/>
            </a:avLst>
          </a:prstGeom>
          <a:solidFill>
            <a:srgbClr val="13273D"/>
          </a:solidFill>
          <a:ln/>
        </p:spPr>
      </p:sp>
      <p:sp>
        <p:nvSpPr>
          <p:cNvPr id="4" name="Shape 2"/>
          <p:cNvSpPr/>
          <p:nvPr/>
        </p:nvSpPr>
        <p:spPr>
          <a:xfrm>
            <a:off x="868680" y="1828800"/>
            <a:ext cx="777240" cy="77724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5" name="Image 0" descr="/home/claude/icons/instagram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6307" y="2046427"/>
            <a:ext cx="341986" cy="34198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8680" y="278892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caminho do lead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868680" y="3291840"/>
            <a:ext cx="42976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 clica no anúncio → visita o seu perfil → decide se chama você.</a:t>
            </a:r>
            <a:endParaRPr lang="en-US" sz="1450" dirty="0"/>
          </a:p>
          <a:p>
            <a:pPr indent="0" marL="0">
              <a:buNone/>
            </a:pP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Perfil parado mata a venda que o anúncio começou.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6035040" y="1417320"/>
            <a:ext cx="5696712" cy="4480560"/>
          </a:xfrm>
          <a:prstGeom prst="roundRect">
            <a:avLst>
              <a:gd name="adj" fmla="val 2449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355080" y="1737360"/>
            <a:ext cx="640080" cy="64008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0" name="Image 1" descr="/home/claude/icons/calendar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4302" y="1916582"/>
            <a:ext cx="281635" cy="28163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178040" y="182880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Aba Calendário da Central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6400800" y="2514600"/>
            <a:ext cx="50292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dias prontos, com gancho e CTA por post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Mínimo 3 Reels — alcançam quem não segue você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oferta por semana com CTA para o WhatsApp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Salve no Google Drive com um clique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avulso? Aba ✍ gera Reels, carrossel e stories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457200" y="649224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 7: volte na aba Análise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508760"/>
            <a:ext cx="4206240" cy="777240"/>
          </a:xfrm>
          <a:prstGeom prst="roundRect">
            <a:avLst>
              <a:gd name="adj" fmla="val 49412"/>
            </a:avLst>
          </a:prstGeom>
          <a:solidFill>
            <a:srgbClr val="E7F4EE"/>
          </a:solidFill>
          <a:ln w="19050">
            <a:solidFill>
              <a:srgbClr val="1E8E5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49808" y="1709928"/>
            <a:ext cx="384048" cy="384048"/>
          </a:xfrm>
          <a:prstGeom prst="ellipse">
            <a:avLst/>
          </a:prstGeom>
          <a:solidFill>
            <a:srgbClr val="1E8E5A"/>
          </a:solidFill>
          <a:ln/>
        </p:spPr>
      </p:sp>
      <p:sp>
        <p:nvSpPr>
          <p:cNvPr id="5" name="Text 3"/>
          <p:cNvSpPr/>
          <p:nvPr/>
        </p:nvSpPr>
        <p:spPr>
          <a:xfrm>
            <a:off x="1325880" y="1508760"/>
            <a:ext cx="3200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8E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Campanha saudável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57200" y="2468880"/>
            <a:ext cx="4206240" cy="777240"/>
          </a:xfrm>
          <a:prstGeom prst="roundRect">
            <a:avLst>
              <a:gd name="adj" fmla="val 49412"/>
            </a:avLst>
          </a:prstGeom>
          <a:solidFill>
            <a:srgbClr val="FFF3D1"/>
          </a:solidFill>
          <a:ln w="19050">
            <a:solidFill>
              <a:srgbClr val="B9860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49808" y="2670048"/>
            <a:ext cx="384048" cy="384048"/>
          </a:xfrm>
          <a:prstGeom prst="ellipse">
            <a:avLst/>
          </a:prstGeom>
          <a:solidFill>
            <a:srgbClr val="B98600"/>
          </a:solidFill>
          <a:ln/>
        </p:spPr>
      </p:sp>
      <p:sp>
        <p:nvSpPr>
          <p:cNvPr id="8" name="Text 6"/>
          <p:cNvSpPr/>
          <p:nvPr/>
        </p:nvSpPr>
        <p:spPr>
          <a:xfrm>
            <a:off x="1325880" y="2468880"/>
            <a:ext cx="3200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98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Precisa de ajustes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" y="3429000"/>
            <a:ext cx="4206240" cy="777240"/>
          </a:xfrm>
          <a:prstGeom prst="roundRect">
            <a:avLst>
              <a:gd name="adj" fmla="val 49412"/>
            </a:avLst>
          </a:prstGeom>
          <a:solidFill>
            <a:srgbClr val="FBEAE7"/>
          </a:solidFill>
          <a:ln w="19050">
            <a:solidFill>
              <a:srgbClr val="B3382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49808" y="3630168"/>
            <a:ext cx="384048" cy="384048"/>
          </a:xfrm>
          <a:prstGeom prst="ellipse">
            <a:avLst/>
          </a:prstGeom>
          <a:solidFill>
            <a:srgbClr val="B3382C"/>
          </a:solidFill>
          <a:ln/>
        </p:spPr>
      </p:sp>
      <p:sp>
        <p:nvSpPr>
          <p:cNvPr id="11" name="Text 9"/>
          <p:cNvSpPr/>
          <p:nvPr/>
        </p:nvSpPr>
        <p:spPr>
          <a:xfrm>
            <a:off x="1325880" y="3429000"/>
            <a:ext cx="3200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338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Correção urgente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57200" y="4572000"/>
            <a:ext cx="4297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Você cola os números do Gerenciador. Ela devolve o diagnóstico em semáforo, o que corrigir em ordem de prioridade e o próximo teste.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120640" y="1508760"/>
            <a:ext cx="6611112" cy="3063240"/>
          </a:xfrm>
          <a:prstGeom prst="roundRect">
            <a:avLst>
              <a:gd name="adj" fmla="val 3582"/>
            </a:avLst>
          </a:prstGeom>
          <a:solidFill>
            <a:srgbClr val="13273D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0" y="1783080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Central conhece a campanha que ela mesma criou: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486400" y="2377440"/>
            <a:ext cx="58978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i="1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“Pause o criativo 2. O gancho do criativo 3 está forte — escale ele.”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5486400" y="3840480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Recomendação cirúrgica, criativo por criativo — não conselho genérico.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120640" y="4892040"/>
            <a:ext cx="6611112" cy="1005840"/>
          </a:xfrm>
          <a:prstGeom prst="roundRect">
            <a:avLst>
              <a:gd name="adj" fmla="val 9091"/>
            </a:avLst>
          </a:prstGeom>
          <a:solidFill>
            <a:srgbClr val="FFF3D1"/>
          </a:solidFill>
          <a:ln/>
        </p:spPr>
      </p:sp>
      <p:pic>
        <p:nvPicPr>
          <p:cNvPr id="18" name="Image 0" descr="/home/claude/icons/warn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4960" y="5212080"/>
            <a:ext cx="365760" cy="365760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5943600" y="4892040"/>
            <a:ext cx="5623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Não pause nada antes de 7 dias — é a fase de aprendizado da Meta. Pausar cedo joga dinheiro fora.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457200" y="649224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que NUNCA pode aparecer no seu anúncio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417320"/>
            <a:ext cx="5422392" cy="1691640"/>
          </a:xfrm>
          <a:prstGeom prst="roundRect">
            <a:avLst>
              <a:gd name="adj" fmla="val 5405"/>
            </a:avLst>
          </a:prstGeom>
          <a:solidFill>
            <a:srgbClr val="FBEAE7"/>
          </a:solidFill>
          <a:ln w="12700">
            <a:solidFill>
              <a:srgbClr val="B3382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1691640"/>
            <a:ext cx="548640" cy="548640"/>
          </a:xfrm>
          <a:prstGeom prst="ellipse">
            <a:avLst/>
          </a:prstGeom>
          <a:solidFill>
            <a:srgbClr val="B3382C"/>
          </a:solidFill>
          <a:ln/>
        </p:spPr>
      </p:sp>
      <p:pic>
        <p:nvPicPr>
          <p:cNvPr id="5" name="Image 0" descr="/home/claude/icons/ban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9419" y="1845259"/>
            <a:ext cx="241402" cy="24140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17320" y="1600200"/>
            <a:ext cx="4297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338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Prometer “cobertura garantida”</a:t>
            </a:r>
            <a:endParaRPr lang="en-US" sz="1500" dirty="0"/>
          </a:p>
          <a:p>
            <a:pPr indent="0" marL="0">
              <a:buNone/>
            </a:pPr>
            <a:r>
              <a:rPr lang="en-US" sz="125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 aprovação garantida, nem menor preço garantido.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126480" y="1417320"/>
            <a:ext cx="5422392" cy="1691640"/>
          </a:xfrm>
          <a:prstGeom prst="roundRect">
            <a:avLst>
              <a:gd name="adj" fmla="val 5405"/>
            </a:avLst>
          </a:prstGeom>
          <a:solidFill>
            <a:srgbClr val="FBEAE7"/>
          </a:solidFill>
          <a:ln w="12700">
            <a:solidFill>
              <a:srgbClr val="B3382C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355080" y="1691640"/>
            <a:ext cx="548640" cy="548640"/>
          </a:xfrm>
          <a:prstGeom prst="ellipse">
            <a:avLst/>
          </a:prstGeom>
          <a:solidFill>
            <a:srgbClr val="B3382C"/>
          </a:solidFill>
          <a:ln/>
        </p:spPr>
      </p:sp>
      <p:pic>
        <p:nvPicPr>
          <p:cNvPr id="9" name="Image 1" descr="/home/claude/icons/ban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8699" y="1845259"/>
            <a:ext cx="241402" cy="24140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086600" y="1600200"/>
            <a:ext cx="4297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338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Citar seguradora concorrente</a:t>
            </a:r>
            <a:endParaRPr lang="en-US" sz="1500" dirty="0"/>
          </a:p>
          <a:p>
            <a:pPr indent="0" marL="0">
              <a:buNone/>
            </a:pPr>
            <a:r>
              <a:rPr lang="en-US" sz="125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Comparação nominal é problema na certa.</a:t>
            </a:r>
            <a:endParaRPr lang="en-US" sz="1500" dirty="0"/>
          </a:p>
        </p:txBody>
      </p:sp>
      <p:sp>
        <p:nvSpPr>
          <p:cNvPr id="11" name="Shape 7"/>
          <p:cNvSpPr/>
          <p:nvPr/>
        </p:nvSpPr>
        <p:spPr>
          <a:xfrm>
            <a:off x="457200" y="3337560"/>
            <a:ext cx="5422392" cy="1691640"/>
          </a:xfrm>
          <a:prstGeom prst="roundRect">
            <a:avLst>
              <a:gd name="adj" fmla="val 5405"/>
            </a:avLst>
          </a:prstGeom>
          <a:solidFill>
            <a:srgbClr val="FBEAE7"/>
          </a:solidFill>
          <a:ln w="12700">
            <a:solidFill>
              <a:srgbClr val="B3382C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685800" y="3611880"/>
            <a:ext cx="548640" cy="548640"/>
          </a:xfrm>
          <a:prstGeom prst="ellipse">
            <a:avLst/>
          </a:prstGeom>
          <a:solidFill>
            <a:srgbClr val="B3382C"/>
          </a:solidFill>
          <a:ln/>
        </p:spPr>
      </p:sp>
      <p:pic>
        <p:nvPicPr>
          <p:cNvPr id="13" name="Image 2" descr="/home/claude/icons/ban-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" y="3765499"/>
            <a:ext cx="241402" cy="24140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417320" y="3520440"/>
            <a:ext cx="4297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338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Vender consórcio como investimento</a:t>
            </a:r>
            <a:endParaRPr lang="en-US" sz="1500" dirty="0"/>
          </a:p>
          <a:p>
            <a:pPr indent="0" marL="0">
              <a:buNone/>
            </a:pPr>
            <a:r>
              <a:rPr lang="en-US" sz="125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Consórcio não tem rentabilidade garantida.</a:t>
            </a:r>
            <a:endParaRPr lang="en-US" sz="1500" dirty="0"/>
          </a:p>
        </p:txBody>
      </p:sp>
      <p:sp>
        <p:nvSpPr>
          <p:cNvPr id="15" name="Shape 10"/>
          <p:cNvSpPr/>
          <p:nvPr/>
        </p:nvSpPr>
        <p:spPr>
          <a:xfrm>
            <a:off x="6126480" y="3337560"/>
            <a:ext cx="5422392" cy="1691640"/>
          </a:xfrm>
          <a:prstGeom prst="roundRect">
            <a:avLst>
              <a:gd name="adj" fmla="val 5405"/>
            </a:avLst>
          </a:prstGeom>
          <a:solidFill>
            <a:srgbClr val="FBEAE7"/>
          </a:solidFill>
          <a:ln w="12700">
            <a:solidFill>
              <a:srgbClr val="B3382C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6355080" y="3611880"/>
            <a:ext cx="548640" cy="548640"/>
          </a:xfrm>
          <a:prstGeom prst="ellipse">
            <a:avLst/>
          </a:prstGeom>
          <a:solidFill>
            <a:srgbClr val="B3382C"/>
          </a:solidFill>
          <a:ln/>
        </p:spPr>
      </p:sp>
      <p:pic>
        <p:nvPicPr>
          <p:cNvPr id="17" name="Image 3" descr="/home/claude/icons/ban-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8699" y="3765499"/>
            <a:ext cx="241402" cy="24140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086600" y="3520440"/>
            <a:ext cx="4297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338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Comprar lista de contatos</a:t>
            </a:r>
            <a:endParaRPr lang="en-US" sz="1500" dirty="0"/>
          </a:p>
          <a:p>
            <a:pPr indent="0" marL="0">
              <a:buNone/>
            </a:pPr>
            <a:r>
              <a:rPr lang="en-US" sz="125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Disparo em massa fere a LGPD — e queima seu número.</a:t>
            </a:r>
            <a:endParaRPr lang="en-US" sz="1500" dirty="0"/>
          </a:p>
        </p:txBody>
      </p:sp>
      <p:sp>
        <p:nvSpPr>
          <p:cNvPr id="19" name="Shape 13"/>
          <p:cNvSpPr/>
          <p:nvPr/>
        </p:nvSpPr>
        <p:spPr>
          <a:xfrm>
            <a:off x="457200" y="5440680"/>
            <a:ext cx="11274552" cy="658368"/>
          </a:xfrm>
          <a:prstGeom prst="roundRect">
            <a:avLst>
              <a:gd name="adj" fmla="val 13889"/>
            </a:avLst>
          </a:prstGeom>
          <a:solidFill>
            <a:srgbClr val="E7F4EE"/>
          </a:solidFill>
          <a:ln w="12700">
            <a:solidFill>
              <a:srgbClr val="1E8E5A"/>
            </a:solidFill>
            <a:prstDash val="solid"/>
          </a:ln>
        </p:spPr>
      </p:sp>
      <p:sp>
        <p:nvSpPr>
          <p:cNvPr id="20" name="Shape 14"/>
          <p:cNvSpPr/>
          <p:nvPr/>
        </p:nvSpPr>
        <p:spPr>
          <a:xfrm>
            <a:off x="658368" y="5541264"/>
            <a:ext cx="457200" cy="457200"/>
          </a:xfrm>
          <a:prstGeom prst="ellipse">
            <a:avLst/>
          </a:prstGeom>
          <a:solidFill>
            <a:srgbClr val="1E8E5A"/>
          </a:solidFill>
          <a:ln/>
        </p:spPr>
      </p:sp>
      <p:pic>
        <p:nvPicPr>
          <p:cNvPr id="21" name="Image 4" descr="/home/claude/icons/shield-whit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84" y="5669280"/>
            <a:ext cx="201168" cy="2011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280160" y="544068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Central já escreve os textos dentro dessas regras — mas quem assina o anúncio é você. Revise sempre.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327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Seu plano dos próximos 7 dias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554480"/>
            <a:ext cx="3611880" cy="3017520"/>
          </a:xfrm>
          <a:prstGeom prst="roundRect">
            <a:avLst>
              <a:gd name="adj" fmla="val 3636"/>
            </a:avLst>
          </a:prstGeom>
          <a:solidFill>
            <a:srgbClr val="1C3550"/>
          </a:solidFill>
          <a:ln w="19050">
            <a:solidFill>
              <a:srgbClr val="F2B2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82880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spc="100" kern="0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HOJE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31520" y="2514600"/>
            <a:ext cx="31546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 vinculada, perfil na Central e campanha publicada no Gerenciador.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4224528" y="1554480"/>
            <a:ext cx="3611880" cy="3017520"/>
          </a:xfrm>
          <a:prstGeom prst="roundRect">
            <a:avLst>
              <a:gd name="adj" fmla="val 3636"/>
            </a:avLst>
          </a:prstGeom>
          <a:solidFill>
            <a:srgbClr val="1C3550"/>
          </a:solidFill>
          <a:ln w="9525">
            <a:solidFill>
              <a:srgbClr val="F2B2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498848" y="182880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spc="100" kern="0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DIAS 2–6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4498848" y="2514600"/>
            <a:ext cx="31546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post por dia do calendário — e responder os leads em minutos, não em horas.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7991856" y="1554480"/>
            <a:ext cx="3611880" cy="3017520"/>
          </a:xfrm>
          <a:prstGeom prst="roundRect">
            <a:avLst>
              <a:gd name="adj" fmla="val 3636"/>
            </a:avLst>
          </a:prstGeom>
          <a:solidFill>
            <a:srgbClr val="1C3550"/>
          </a:solidFill>
          <a:ln w="9525">
            <a:solidFill>
              <a:srgbClr val="F2B2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66176" y="182880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spc="100" kern="0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 7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8266176" y="2514600"/>
            <a:ext cx="31546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Números na aba Análise → aplicar os ajustes que ela indicar.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457200" y="5029200"/>
            <a:ext cx="11274552" cy="914400"/>
          </a:xfrm>
          <a:prstGeom prst="roundRect">
            <a:avLst>
              <a:gd name="adj" fmla="val 12000"/>
            </a:avLst>
          </a:prstGeom>
          <a:solidFill>
            <a:srgbClr val="F2B200"/>
          </a:solidFill>
          <a:ln/>
        </p:spPr>
      </p:sp>
      <p:sp>
        <p:nvSpPr>
          <p:cNvPr id="13" name="Text 11"/>
          <p:cNvSpPr/>
          <p:nvPr/>
        </p:nvSpPr>
        <p:spPr>
          <a:xfrm>
            <a:off x="822960" y="502920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plano grátis do Claude tem limite diário. Se a Central virar rotina, o plano Pro se paga com um único cliente novo.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jogo mudou: seu cliente decide no Instagram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371600"/>
            <a:ext cx="5486400" cy="3931920"/>
          </a:xfrm>
          <a:prstGeom prst="roundRect">
            <a:avLst>
              <a:gd name="adj" fmla="val 2791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68680" y="1783080"/>
            <a:ext cx="685800" cy="685800"/>
          </a:xfrm>
          <a:prstGeom prst="ellipse">
            <a:avLst/>
          </a:prstGeom>
          <a:solidFill>
            <a:srgbClr val="47607A"/>
          </a:solidFill>
          <a:ln/>
        </p:spPr>
      </p:sp>
      <p:pic>
        <p:nvPicPr>
          <p:cNvPr id="5" name="Image 0" descr="/home/claude/icons/clock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0704" y="1975104"/>
            <a:ext cx="301752" cy="30175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783080" y="187452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corretor invisível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914400" y="2834640"/>
            <a:ext cx="46634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Espera a indicação chegar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Perfil parado há meses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Quando o cliente aparece, briga por preço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6263640" y="1371600"/>
            <a:ext cx="5486400" cy="3931920"/>
          </a:xfrm>
          <a:prstGeom prst="roundRect">
            <a:avLst>
              <a:gd name="adj" fmla="val 2791"/>
            </a:avLst>
          </a:prstGeom>
          <a:solidFill>
            <a:srgbClr val="13273D"/>
          </a:solidFill>
          <a:ln/>
        </p:spPr>
      </p:sp>
      <p:sp>
        <p:nvSpPr>
          <p:cNvPr id="9" name="Shape 6"/>
          <p:cNvSpPr/>
          <p:nvPr/>
        </p:nvSpPr>
        <p:spPr>
          <a:xfrm>
            <a:off x="6675120" y="1783080"/>
            <a:ext cx="685800" cy="68580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10" name="Image 1" descr="/home/claude/icons/rocket-in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7144" y="1975104"/>
            <a:ext cx="301752" cy="30175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589520" y="187452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corretor presente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6720840" y="2834640"/>
            <a:ext cx="46634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Aparece todo dia para a cidade dele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Leads caindo direto no WhatsApp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Vende consultoria e confiança, não preço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457200" y="5577840"/>
            <a:ext cx="11274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B98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 anúncio de R$ 10 por dia alcança mais gente em uma semana do que um mês esperando indicação.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457200" y="649224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327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52560" y="-2194560"/>
            <a:ext cx="5943600" cy="5943600"/>
          </a:xfrm>
          <a:prstGeom prst="ellipse">
            <a:avLst/>
          </a:prstGeom>
          <a:solidFill>
            <a:srgbClr val="F2B200">
              <a:alpha val="1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541264" y="1051560"/>
            <a:ext cx="1097280" cy="109728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4" name="Image 0" descr="/home/claude/icons/rocket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48502" y="1358798"/>
            <a:ext cx="482803" cy="48280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2468880"/>
            <a:ext cx="112745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Corretor que aparece, fecha.</a:t>
            </a:r>
            <a:endParaRPr lang="en-US" sz="4200" dirty="0"/>
          </a:p>
        </p:txBody>
      </p:sp>
      <p:sp>
        <p:nvSpPr>
          <p:cNvPr id="6" name="Text 3"/>
          <p:cNvSpPr/>
          <p:nvPr/>
        </p:nvSpPr>
        <p:spPr>
          <a:xfrm>
            <a:off x="457200" y="3474720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Central é sua. Use hoje.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457200" y="4206240"/>
            <a:ext cx="112745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 da Central e materiais da aula: no chat, fixados.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5349240"/>
            <a:ext cx="11274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Neto Matos  ·  netomatos.cloud  ·  @eunetomatos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que você leva daqui hoje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463040"/>
            <a:ext cx="2697480" cy="3931920"/>
          </a:xfrm>
          <a:prstGeom prst="roundRect">
            <a:avLst>
              <a:gd name="adj" fmla="val 4068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1600200"/>
            <a:ext cx="914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2286000" y="1691640"/>
            <a:ext cx="640080" cy="64008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6" name="Image 0" descr="/home/claude/icons/link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65222" y="1870862"/>
            <a:ext cx="281635" cy="28163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606040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 pronta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85800" y="3429000"/>
            <a:ext cx="23317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Página, Instagram e WhatsApp vinculados do jeito que a Meta exige.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3319272" y="1463040"/>
            <a:ext cx="2697480" cy="3931920"/>
          </a:xfrm>
          <a:prstGeom prst="roundRect">
            <a:avLst>
              <a:gd name="adj" fmla="val 4068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547872" y="1600200"/>
            <a:ext cx="914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4000" dirty="0"/>
          </a:p>
        </p:txBody>
      </p:sp>
      <p:sp>
        <p:nvSpPr>
          <p:cNvPr id="11" name="Shape 8"/>
          <p:cNvSpPr/>
          <p:nvPr/>
        </p:nvSpPr>
        <p:spPr>
          <a:xfrm>
            <a:off x="5148072" y="1691640"/>
            <a:ext cx="640080" cy="64008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2" name="Image 1" descr="/home/claude/icons/robot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294" y="1870862"/>
            <a:ext cx="281635" cy="28163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547872" y="2606040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Central no seu Claude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3547872" y="3429000"/>
            <a:ext cx="23317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Sua ferramenta de marketing com IA, configurada com o seu perfil.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6181344" y="1463040"/>
            <a:ext cx="2697480" cy="3931920"/>
          </a:xfrm>
          <a:prstGeom prst="roundRect">
            <a:avLst>
              <a:gd name="adj" fmla="val 4068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6409944" y="1600200"/>
            <a:ext cx="914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4000" dirty="0"/>
          </a:p>
        </p:txBody>
      </p:sp>
      <p:sp>
        <p:nvSpPr>
          <p:cNvPr id="17" name="Shape 13"/>
          <p:cNvSpPr/>
          <p:nvPr/>
        </p:nvSpPr>
        <p:spPr>
          <a:xfrm>
            <a:off x="8010144" y="1691640"/>
            <a:ext cx="640080" cy="64008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8" name="Image 2" descr="/home/claude/icons/bullseye-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9366" y="1870862"/>
            <a:ext cx="281635" cy="281635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409944" y="2606040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Campanha no ar</a:t>
            </a:r>
            <a:endParaRPr lang="en-US" sz="1600" dirty="0"/>
          </a:p>
        </p:txBody>
      </p:sp>
      <p:sp>
        <p:nvSpPr>
          <p:cNvPr id="20" name="Text 15"/>
          <p:cNvSpPr/>
          <p:nvPr/>
        </p:nvSpPr>
        <p:spPr>
          <a:xfrm>
            <a:off x="6409944" y="3429000"/>
            <a:ext cx="23317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Seu primeiro anúncio criado hoje, junto comigo, passo a passo.</a:t>
            </a:r>
            <a:endParaRPr lang="en-US" sz="1250" dirty="0"/>
          </a:p>
        </p:txBody>
      </p:sp>
      <p:sp>
        <p:nvSpPr>
          <p:cNvPr id="21" name="Shape 16"/>
          <p:cNvSpPr/>
          <p:nvPr/>
        </p:nvSpPr>
        <p:spPr>
          <a:xfrm>
            <a:off x="9043416" y="1463040"/>
            <a:ext cx="2697480" cy="3931920"/>
          </a:xfrm>
          <a:prstGeom prst="roundRect">
            <a:avLst>
              <a:gd name="adj" fmla="val 4068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9272016" y="1600200"/>
            <a:ext cx="914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4000" dirty="0"/>
          </a:p>
        </p:txBody>
      </p:sp>
      <p:sp>
        <p:nvSpPr>
          <p:cNvPr id="23" name="Shape 18"/>
          <p:cNvSpPr/>
          <p:nvPr/>
        </p:nvSpPr>
        <p:spPr>
          <a:xfrm>
            <a:off x="10872216" y="1691640"/>
            <a:ext cx="640080" cy="64008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24" name="Image 3" descr="/home/claude/icons/chart-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1438" y="1870862"/>
            <a:ext cx="281635" cy="281635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9272016" y="2606040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Método de 7 dias</a:t>
            </a:r>
            <a:endParaRPr lang="en-US" sz="1600" dirty="0"/>
          </a:p>
        </p:txBody>
      </p:sp>
      <p:sp>
        <p:nvSpPr>
          <p:cNvPr id="26" name="Text 20"/>
          <p:cNvSpPr/>
          <p:nvPr/>
        </p:nvSpPr>
        <p:spPr>
          <a:xfrm>
            <a:off x="9272016" y="3429000"/>
            <a:ext cx="23317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medir, ajustar e melhorar sem achismo.</a:t>
            </a:r>
            <a:endParaRPr lang="en-US" sz="1250" dirty="0"/>
          </a:p>
        </p:txBody>
      </p:sp>
      <p:sp>
        <p:nvSpPr>
          <p:cNvPr id="27" name="Text 21"/>
          <p:cNvSpPr/>
          <p:nvPr/>
        </p:nvSpPr>
        <p:spPr>
          <a:xfrm>
            <a:off x="457200" y="649224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Tráfego pago sem mistério: são só 3 caixas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554480"/>
            <a:ext cx="6126480" cy="1097280"/>
          </a:xfrm>
          <a:prstGeom prst="roundRect">
            <a:avLst>
              <a:gd name="adj" fmla="val 8333"/>
            </a:avLst>
          </a:prstGeom>
          <a:solidFill>
            <a:srgbClr val="13273D"/>
          </a:solidFill>
          <a:ln/>
        </p:spPr>
      </p:sp>
      <p:sp>
        <p:nvSpPr>
          <p:cNvPr id="4" name="Text 2"/>
          <p:cNvSpPr/>
          <p:nvPr/>
        </p:nvSpPr>
        <p:spPr>
          <a:xfrm>
            <a:off x="777240" y="1700784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CAMPANHA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77240" y="2066544"/>
            <a:ext cx="539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objetivo — o que você quer: conversas no WhatsApp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291840" y="2688336"/>
            <a:ext cx="457200" cy="310896"/>
          </a:xfrm>
          <a:prstGeom prst="downArrow">
            <a:avLst/>
          </a:prstGeom>
          <a:solidFill>
            <a:srgbClr val="F2B200"/>
          </a:solidFill>
          <a:ln/>
        </p:spPr>
      </p:sp>
      <p:sp>
        <p:nvSpPr>
          <p:cNvPr id="7" name="Shape 5"/>
          <p:cNvSpPr/>
          <p:nvPr/>
        </p:nvSpPr>
        <p:spPr>
          <a:xfrm>
            <a:off x="457200" y="3035808"/>
            <a:ext cx="6126480" cy="1097280"/>
          </a:xfrm>
          <a:prstGeom prst="roundRect">
            <a:avLst>
              <a:gd name="adj" fmla="val 8333"/>
            </a:avLst>
          </a:prstGeom>
          <a:solidFill>
            <a:srgbClr val="1450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3182112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CONJUNTO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3547872"/>
            <a:ext cx="539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público e a verba — quem vê o anúncio e quanto você paga por dia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291840" y="4169664"/>
            <a:ext cx="457200" cy="310896"/>
          </a:xfrm>
          <a:prstGeom prst="downArrow">
            <a:avLst/>
          </a:prstGeom>
          <a:solidFill>
            <a:srgbClr val="F2B200"/>
          </a:solidFill>
          <a:ln/>
        </p:spPr>
      </p:sp>
      <p:sp>
        <p:nvSpPr>
          <p:cNvPr id="11" name="Shape 9"/>
          <p:cNvSpPr/>
          <p:nvPr/>
        </p:nvSpPr>
        <p:spPr>
          <a:xfrm>
            <a:off x="457200" y="4517136"/>
            <a:ext cx="6126480" cy="1097280"/>
          </a:xfrm>
          <a:prstGeom prst="roundRect">
            <a:avLst>
              <a:gd name="adj" fmla="val 8333"/>
            </a:avLst>
          </a:prstGeom>
          <a:solidFill>
            <a:srgbClr val="1D6FB8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466344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ANÚNCIO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77240" y="5029200"/>
            <a:ext cx="539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criativo — a imagem e o texto que aparecem para o cliente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086600" y="1554480"/>
            <a:ext cx="4617720" cy="4434840"/>
          </a:xfrm>
          <a:prstGeom prst="roundRect">
            <a:avLst>
              <a:gd name="adj" fmla="val 247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452360" y="1874520"/>
            <a:ext cx="685800" cy="68580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16" name="Image 0" descr="/home/claude/icons/bulb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44384" y="2066544"/>
            <a:ext cx="301752" cy="301752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8321040" y="20116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98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VERBA REALISTA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7452360" y="2743200"/>
            <a:ext cx="4023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R$ 10–20</a:t>
            </a:r>
            <a:pPr indent="0" marL="0">
              <a:buNone/>
            </a:pPr>
            <a:r>
              <a:rPr lang="en-US" sz="18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/dia</a:t>
            </a:r>
            <a:endParaRPr lang="en-US" sz="4600" dirty="0"/>
          </a:p>
        </p:txBody>
      </p:sp>
      <p:sp>
        <p:nvSpPr>
          <p:cNvPr id="19" name="Text 16"/>
          <p:cNvSpPr/>
          <p:nvPr/>
        </p:nvSpPr>
        <p:spPr>
          <a:xfrm>
            <a:off x="7452360" y="3703320"/>
            <a:ext cx="39776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 o suficiente para começar. E não julgue nada antes de 7 dias — a Meta precisa desse tempo para aprender quem clica no seu anúncio.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457200" y="649224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327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4206240"/>
            <a:ext cx="4572000" cy="4572000"/>
          </a:xfrm>
          <a:prstGeom prst="ellipse">
            <a:avLst/>
          </a:prstGeom>
          <a:solidFill>
            <a:srgbClr val="F2B200">
              <a:alpha val="12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1887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400" kern="0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PARTE 1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base que a Meta exige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40080" y="269748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Quatro vínculos, feitos uma vez só — depois nunca mais.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3931920"/>
            <a:ext cx="914400" cy="91440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7" name="Image 0" descr="/home/claude/icons/facebook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6112" y="4187952"/>
            <a:ext cx="402336" cy="40233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7160" y="498348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Página no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Facebook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3017520" y="3931920"/>
            <a:ext cx="914400" cy="91440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10" name="Image 1" descr="/home/claude/icons/instagram-in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3552" y="4187952"/>
            <a:ext cx="402336" cy="40233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514600" y="498348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profissional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5394960" y="3931920"/>
            <a:ext cx="914400" cy="91440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13" name="Image 2" descr="/home/claude/icons/link-in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0992" y="4187952"/>
            <a:ext cx="402336" cy="40233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892040" y="498348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Página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7772400" y="3931920"/>
            <a:ext cx="914400" cy="91440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16" name="Image 3" descr="/home/claude/icons/whatsapp-in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8432" y="4187952"/>
            <a:ext cx="402336" cy="40233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269480" y="498348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vinculado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1 · Crie a Página no Facebook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371600"/>
            <a:ext cx="3840480" cy="4709160"/>
          </a:xfrm>
          <a:prstGeom prst="roundRect">
            <a:avLst>
              <a:gd name="adj" fmla="val 2857"/>
            </a:avLst>
          </a:prstGeom>
          <a:solidFill>
            <a:srgbClr val="13273D"/>
          </a:solidFill>
          <a:ln/>
        </p:spPr>
      </p:sp>
      <p:sp>
        <p:nvSpPr>
          <p:cNvPr id="4" name="Shape 2"/>
          <p:cNvSpPr/>
          <p:nvPr/>
        </p:nvSpPr>
        <p:spPr>
          <a:xfrm>
            <a:off x="868680" y="1783080"/>
            <a:ext cx="914400" cy="91440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5" name="Image 0" descr="/home/claude/icons/facebook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4712" y="2039112"/>
            <a:ext cx="402336" cy="40233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8680" y="28803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QUE PRECISA?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868680" y="3291840"/>
            <a:ext cx="306324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Todo anúncio da Meta sai de uma Página — sem ela, o Gerenciador de Anúncios nem abre para você.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4663440" y="1371600"/>
            <a:ext cx="7068312" cy="932688"/>
          </a:xfrm>
          <a:prstGeom prst="roundRect">
            <a:avLst>
              <a:gd name="adj" fmla="val 882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892040" y="1586484"/>
            <a:ext cx="502920" cy="50292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10" name="Text 7"/>
          <p:cNvSpPr/>
          <p:nvPr/>
        </p:nvSpPr>
        <p:spPr>
          <a:xfrm>
            <a:off x="4892040" y="158648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577840" y="1481328"/>
            <a:ext cx="5989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Crie a Página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computador: facebook.com/pages/create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4663440" y="2450592"/>
            <a:ext cx="7068312" cy="932688"/>
          </a:xfrm>
          <a:prstGeom prst="roundRect">
            <a:avLst>
              <a:gd name="adj" fmla="val 882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892040" y="2665476"/>
            <a:ext cx="502920" cy="50292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14" name="Text 11"/>
          <p:cNvSpPr/>
          <p:nvPr/>
        </p:nvSpPr>
        <p:spPr>
          <a:xfrm>
            <a:off x="4892040" y="266547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577840" y="2560320"/>
            <a:ext cx="5989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Nome profissional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o nome da corretora, não o seu perfil pessoal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4663440" y="3529584"/>
            <a:ext cx="7068312" cy="932688"/>
          </a:xfrm>
          <a:prstGeom prst="roundRect">
            <a:avLst>
              <a:gd name="adj" fmla="val 882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892040" y="3744468"/>
            <a:ext cx="502920" cy="50292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18" name="Text 15"/>
          <p:cNvSpPr/>
          <p:nvPr/>
        </p:nvSpPr>
        <p:spPr>
          <a:xfrm>
            <a:off x="4892040" y="374446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5577840" y="3639312"/>
            <a:ext cx="5989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Categoria certa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Busque por “Corretora de seguros”</a:t>
            </a:r>
            <a:endParaRPr lang="en-US" sz="1450" dirty="0"/>
          </a:p>
        </p:txBody>
      </p:sp>
      <p:sp>
        <p:nvSpPr>
          <p:cNvPr id="20" name="Shape 17"/>
          <p:cNvSpPr/>
          <p:nvPr/>
        </p:nvSpPr>
        <p:spPr>
          <a:xfrm>
            <a:off x="4663440" y="4608576"/>
            <a:ext cx="7068312" cy="932688"/>
          </a:xfrm>
          <a:prstGeom prst="roundRect">
            <a:avLst>
              <a:gd name="adj" fmla="val 882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4892040" y="4823460"/>
            <a:ext cx="502920" cy="50292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22" name="Text 19"/>
          <p:cNvSpPr/>
          <p:nvPr/>
        </p:nvSpPr>
        <p:spPr>
          <a:xfrm>
            <a:off x="4892040" y="48234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5577840" y="4718304"/>
            <a:ext cx="5989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Vista a Página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Logo na foto de perfil e uma capa limpa</a:t>
            </a:r>
            <a:endParaRPr lang="en-US" sz="1450" dirty="0"/>
          </a:p>
        </p:txBody>
      </p:sp>
      <p:sp>
        <p:nvSpPr>
          <p:cNvPr id="24" name="Shape 21"/>
          <p:cNvSpPr/>
          <p:nvPr/>
        </p:nvSpPr>
        <p:spPr>
          <a:xfrm>
            <a:off x="4663440" y="5669280"/>
            <a:ext cx="7068312" cy="566928"/>
          </a:xfrm>
          <a:prstGeom prst="roundRect">
            <a:avLst>
              <a:gd name="adj" fmla="val 14516"/>
            </a:avLst>
          </a:prstGeom>
          <a:solidFill>
            <a:srgbClr val="FFF3D1"/>
          </a:solidFill>
          <a:ln/>
        </p:spPr>
      </p:sp>
      <p:pic>
        <p:nvPicPr>
          <p:cNvPr id="25" name="Image 1" descr="/home/claude/icons/bulb-in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608" y="5815584"/>
            <a:ext cx="274320" cy="274320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5257800" y="5705856"/>
            <a:ext cx="63550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Já tem Página? Só confira se você é administrador dela.</a:t>
            </a:r>
            <a:endParaRPr lang="en-US" sz="1200" dirty="0"/>
          </a:p>
        </p:txBody>
      </p:sp>
      <p:sp>
        <p:nvSpPr>
          <p:cNvPr id="27" name="Text 23"/>
          <p:cNvSpPr/>
          <p:nvPr/>
        </p:nvSpPr>
        <p:spPr>
          <a:xfrm>
            <a:off x="457200" y="649224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2 · Instagram no modo profissional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371600"/>
            <a:ext cx="3840480" cy="4709160"/>
          </a:xfrm>
          <a:prstGeom prst="roundRect">
            <a:avLst>
              <a:gd name="adj" fmla="val 2857"/>
            </a:avLst>
          </a:prstGeom>
          <a:solidFill>
            <a:srgbClr val="13273D"/>
          </a:solidFill>
          <a:ln/>
        </p:spPr>
      </p:sp>
      <p:sp>
        <p:nvSpPr>
          <p:cNvPr id="4" name="Shape 2"/>
          <p:cNvSpPr/>
          <p:nvPr/>
        </p:nvSpPr>
        <p:spPr>
          <a:xfrm>
            <a:off x="868680" y="1783080"/>
            <a:ext cx="914400" cy="91440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5" name="Image 0" descr="/home/claude/icons/instagram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4712" y="2039112"/>
            <a:ext cx="402336" cy="40233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8680" y="28803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QUE PRECISA?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868680" y="3291840"/>
            <a:ext cx="306324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Só conta profissional pode anunciar — e é ela que mostra alcance, cliques e o que funciona.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4663440" y="1371600"/>
            <a:ext cx="7068312" cy="932688"/>
          </a:xfrm>
          <a:prstGeom prst="roundRect">
            <a:avLst>
              <a:gd name="adj" fmla="val 882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892040" y="1586484"/>
            <a:ext cx="502920" cy="50292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10" name="Text 7"/>
          <p:cNvSpPr/>
          <p:nvPr/>
        </p:nvSpPr>
        <p:spPr>
          <a:xfrm>
            <a:off x="4892040" y="158648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577840" y="1481328"/>
            <a:ext cx="5989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Crie ou use sua conta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Dá para converter a conta que você já tem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4663440" y="2450592"/>
            <a:ext cx="7068312" cy="932688"/>
          </a:xfrm>
          <a:prstGeom prst="roundRect">
            <a:avLst>
              <a:gd name="adj" fmla="val 882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892040" y="2665476"/>
            <a:ext cx="502920" cy="50292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14" name="Text 11"/>
          <p:cNvSpPr/>
          <p:nvPr/>
        </p:nvSpPr>
        <p:spPr>
          <a:xfrm>
            <a:off x="4892040" y="266547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577840" y="2560320"/>
            <a:ext cx="5989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 as Configurações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Menu do perfil → Configurações e privacidade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4663440" y="3529584"/>
            <a:ext cx="7068312" cy="932688"/>
          </a:xfrm>
          <a:prstGeom prst="roundRect">
            <a:avLst>
              <a:gd name="adj" fmla="val 882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892040" y="3744468"/>
            <a:ext cx="502920" cy="50292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18" name="Text 15"/>
          <p:cNvSpPr/>
          <p:nvPr/>
        </p:nvSpPr>
        <p:spPr>
          <a:xfrm>
            <a:off x="4892040" y="374446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5577840" y="3639312"/>
            <a:ext cx="5989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Tipo de conta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“Mudar para conta profissional” → Empresa</a:t>
            </a:r>
            <a:endParaRPr lang="en-US" sz="1450" dirty="0"/>
          </a:p>
        </p:txBody>
      </p:sp>
      <p:sp>
        <p:nvSpPr>
          <p:cNvPr id="20" name="Shape 17"/>
          <p:cNvSpPr/>
          <p:nvPr/>
        </p:nvSpPr>
        <p:spPr>
          <a:xfrm>
            <a:off x="4663440" y="4608576"/>
            <a:ext cx="7068312" cy="932688"/>
          </a:xfrm>
          <a:prstGeom prst="roundRect">
            <a:avLst>
              <a:gd name="adj" fmla="val 882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4892040" y="4823460"/>
            <a:ext cx="502920" cy="50292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22" name="Text 19"/>
          <p:cNvSpPr/>
          <p:nvPr/>
        </p:nvSpPr>
        <p:spPr>
          <a:xfrm>
            <a:off x="4892040" y="48234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5577840" y="4718304"/>
            <a:ext cx="5989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o perfil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Categoria de seguros + WhatsApp na bio</a:t>
            </a:r>
            <a:endParaRPr lang="en-US" sz="1450" dirty="0"/>
          </a:p>
        </p:txBody>
      </p:sp>
      <p:sp>
        <p:nvSpPr>
          <p:cNvPr id="24" name="Shape 21"/>
          <p:cNvSpPr/>
          <p:nvPr/>
        </p:nvSpPr>
        <p:spPr>
          <a:xfrm>
            <a:off x="4663440" y="5669280"/>
            <a:ext cx="7068312" cy="566928"/>
          </a:xfrm>
          <a:prstGeom prst="roundRect">
            <a:avLst>
              <a:gd name="adj" fmla="val 14516"/>
            </a:avLst>
          </a:prstGeom>
          <a:solidFill>
            <a:srgbClr val="FFF3D1"/>
          </a:solidFill>
          <a:ln/>
        </p:spPr>
      </p:sp>
      <p:pic>
        <p:nvPicPr>
          <p:cNvPr id="25" name="Image 1" descr="/home/claude/icons/bulb-in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608" y="5815584"/>
            <a:ext cx="274320" cy="274320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5257800" y="5705856"/>
            <a:ext cx="63550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 comercial não perde alcance — isso é mito.</a:t>
            </a:r>
            <a:endParaRPr lang="en-US" sz="1200" dirty="0"/>
          </a:p>
        </p:txBody>
      </p:sp>
      <p:sp>
        <p:nvSpPr>
          <p:cNvPr id="27" name="Text 23"/>
          <p:cNvSpPr/>
          <p:nvPr/>
        </p:nvSpPr>
        <p:spPr>
          <a:xfrm>
            <a:off x="457200" y="649224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3 · Vincule o Instagram à Página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371600"/>
            <a:ext cx="3840480" cy="4709160"/>
          </a:xfrm>
          <a:prstGeom prst="roundRect">
            <a:avLst>
              <a:gd name="adj" fmla="val 2857"/>
            </a:avLst>
          </a:prstGeom>
          <a:solidFill>
            <a:srgbClr val="13273D"/>
          </a:solidFill>
          <a:ln/>
        </p:spPr>
      </p:sp>
      <p:sp>
        <p:nvSpPr>
          <p:cNvPr id="4" name="Shape 2"/>
          <p:cNvSpPr/>
          <p:nvPr/>
        </p:nvSpPr>
        <p:spPr>
          <a:xfrm>
            <a:off x="868680" y="1783080"/>
            <a:ext cx="914400" cy="91440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5" name="Image 0" descr="/home/claude/icons/link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4712" y="2039112"/>
            <a:ext cx="402336" cy="40233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8680" y="28803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QUE PRECISA?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868680" y="3291840"/>
            <a:ext cx="306324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 este vínculo que autoriza o anúncio a aparecer no Instagram. Sem ele, a campanha roda só no Facebook.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4663440" y="1371600"/>
            <a:ext cx="7068312" cy="932688"/>
          </a:xfrm>
          <a:prstGeom prst="roundRect">
            <a:avLst>
              <a:gd name="adj" fmla="val 882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892040" y="1586484"/>
            <a:ext cx="502920" cy="50292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10" name="Text 7"/>
          <p:cNvSpPr/>
          <p:nvPr/>
        </p:nvSpPr>
        <p:spPr>
          <a:xfrm>
            <a:off x="4892040" y="158648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577840" y="1481328"/>
            <a:ext cx="5989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Instagram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Editar perfil → Página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4663440" y="2450592"/>
            <a:ext cx="7068312" cy="932688"/>
          </a:xfrm>
          <a:prstGeom prst="roundRect">
            <a:avLst>
              <a:gd name="adj" fmla="val 882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892040" y="2665476"/>
            <a:ext cx="502920" cy="50292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14" name="Text 11"/>
          <p:cNvSpPr/>
          <p:nvPr/>
        </p:nvSpPr>
        <p:spPr>
          <a:xfrm>
            <a:off x="4892040" y="266547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577840" y="2560320"/>
            <a:ext cx="5989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Conectar Página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Entre com o seu login do Facebook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4663440" y="3529584"/>
            <a:ext cx="7068312" cy="932688"/>
          </a:xfrm>
          <a:prstGeom prst="roundRect">
            <a:avLst>
              <a:gd name="adj" fmla="val 882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892040" y="3744468"/>
            <a:ext cx="502920" cy="50292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18" name="Text 15"/>
          <p:cNvSpPr/>
          <p:nvPr/>
        </p:nvSpPr>
        <p:spPr>
          <a:xfrm>
            <a:off x="4892040" y="374446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5577840" y="3639312"/>
            <a:ext cx="5989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Escolha a Página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Selecione a Página da corretora do Passo 1</a:t>
            </a:r>
            <a:endParaRPr lang="en-US" sz="1450" dirty="0"/>
          </a:p>
        </p:txBody>
      </p:sp>
      <p:sp>
        <p:nvSpPr>
          <p:cNvPr id="20" name="Shape 17"/>
          <p:cNvSpPr/>
          <p:nvPr/>
        </p:nvSpPr>
        <p:spPr>
          <a:xfrm>
            <a:off x="4663440" y="4608576"/>
            <a:ext cx="7068312" cy="932688"/>
          </a:xfrm>
          <a:prstGeom prst="roundRect">
            <a:avLst>
              <a:gd name="adj" fmla="val 882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4892040" y="4823460"/>
            <a:ext cx="502920" cy="50292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22" name="Text 19"/>
          <p:cNvSpPr/>
          <p:nvPr/>
        </p:nvSpPr>
        <p:spPr>
          <a:xfrm>
            <a:off x="4892040" y="48234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5577840" y="4718304"/>
            <a:ext cx="5989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Confira o vínculo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Página: Configurações → Contas vinculadas</a:t>
            </a:r>
            <a:endParaRPr lang="en-US" sz="1450" dirty="0"/>
          </a:p>
        </p:txBody>
      </p:sp>
      <p:sp>
        <p:nvSpPr>
          <p:cNvPr id="24" name="Shape 21"/>
          <p:cNvSpPr/>
          <p:nvPr/>
        </p:nvSpPr>
        <p:spPr>
          <a:xfrm>
            <a:off x="4663440" y="5669280"/>
            <a:ext cx="7068312" cy="566928"/>
          </a:xfrm>
          <a:prstGeom prst="roundRect">
            <a:avLst>
              <a:gd name="adj" fmla="val 14516"/>
            </a:avLst>
          </a:prstGeom>
          <a:solidFill>
            <a:srgbClr val="FFF3D1"/>
          </a:solidFill>
          <a:ln/>
        </p:spPr>
      </p:sp>
      <p:pic>
        <p:nvPicPr>
          <p:cNvPr id="25" name="Image 1" descr="/home/claude/icons/bulb-in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608" y="5815584"/>
            <a:ext cx="274320" cy="274320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5257800" y="5705856"/>
            <a:ext cx="63550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Faça pelo celular — no app o caminho é mais direto.</a:t>
            </a:r>
            <a:endParaRPr lang="en-US" sz="1200" dirty="0"/>
          </a:p>
        </p:txBody>
      </p:sp>
      <p:sp>
        <p:nvSpPr>
          <p:cNvPr id="27" name="Text 23"/>
          <p:cNvSpPr/>
          <p:nvPr/>
        </p:nvSpPr>
        <p:spPr>
          <a:xfrm>
            <a:off x="457200" y="649224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4 · Vincule o WhatsApp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371600"/>
            <a:ext cx="3840480" cy="4709160"/>
          </a:xfrm>
          <a:prstGeom prst="roundRect">
            <a:avLst>
              <a:gd name="adj" fmla="val 2857"/>
            </a:avLst>
          </a:prstGeom>
          <a:solidFill>
            <a:srgbClr val="13273D"/>
          </a:solidFill>
          <a:ln/>
        </p:spPr>
      </p:sp>
      <p:sp>
        <p:nvSpPr>
          <p:cNvPr id="4" name="Shape 2"/>
          <p:cNvSpPr/>
          <p:nvPr/>
        </p:nvSpPr>
        <p:spPr>
          <a:xfrm>
            <a:off x="868680" y="1783080"/>
            <a:ext cx="914400" cy="91440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5" name="Image 0" descr="/home/claude/icons/whatsapp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4712" y="2039112"/>
            <a:ext cx="402336" cy="40233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8680" y="28803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QUE PRECISA?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868680" y="3291840"/>
            <a:ext cx="306324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botão do seu anúncio vai abrir uma conversa direto no seu WhatsApp. Lead quente, sem formulário.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4663440" y="1371600"/>
            <a:ext cx="7068312" cy="932688"/>
          </a:xfrm>
          <a:prstGeom prst="roundRect">
            <a:avLst>
              <a:gd name="adj" fmla="val 882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892040" y="1586484"/>
            <a:ext cx="502920" cy="50292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10" name="Text 7"/>
          <p:cNvSpPr/>
          <p:nvPr/>
        </p:nvSpPr>
        <p:spPr>
          <a:xfrm>
            <a:off x="4892040" y="158648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577840" y="1481328"/>
            <a:ext cx="5989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 Business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Baixe grátis e migre o seu número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4663440" y="2450592"/>
            <a:ext cx="7068312" cy="932688"/>
          </a:xfrm>
          <a:prstGeom prst="roundRect">
            <a:avLst>
              <a:gd name="adj" fmla="val 882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892040" y="2665476"/>
            <a:ext cx="502920" cy="50292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14" name="Text 11"/>
          <p:cNvSpPr/>
          <p:nvPr/>
        </p:nvSpPr>
        <p:spPr>
          <a:xfrm>
            <a:off x="4892040" y="266547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577840" y="2560320"/>
            <a:ext cx="5989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sua Página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Configurações → WhatsApp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4663440" y="3529584"/>
            <a:ext cx="7068312" cy="932688"/>
          </a:xfrm>
          <a:prstGeom prst="roundRect">
            <a:avLst>
              <a:gd name="adj" fmla="val 882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892040" y="3744468"/>
            <a:ext cx="502920" cy="50292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18" name="Text 15"/>
          <p:cNvSpPr/>
          <p:nvPr/>
        </p:nvSpPr>
        <p:spPr>
          <a:xfrm>
            <a:off x="4892040" y="374446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5577840" y="3639312"/>
            <a:ext cx="5989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Conecte o número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Digite e valide com o código recebido</a:t>
            </a:r>
            <a:endParaRPr lang="en-US" sz="1450" dirty="0"/>
          </a:p>
        </p:txBody>
      </p:sp>
      <p:sp>
        <p:nvSpPr>
          <p:cNvPr id="20" name="Shape 17"/>
          <p:cNvSpPr/>
          <p:nvPr/>
        </p:nvSpPr>
        <p:spPr>
          <a:xfrm>
            <a:off x="4663440" y="4608576"/>
            <a:ext cx="7068312" cy="932688"/>
          </a:xfrm>
          <a:prstGeom prst="roundRect">
            <a:avLst>
              <a:gd name="adj" fmla="val 882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4892040" y="4823460"/>
            <a:ext cx="502920" cy="50292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22" name="Text 19"/>
          <p:cNvSpPr/>
          <p:nvPr/>
        </p:nvSpPr>
        <p:spPr>
          <a:xfrm>
            <a:off x="4892040" y="48234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5577840" y="4718304"/>
            <a:ext cx="5989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Teste o botão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Peça para alguém clicar e chamar você</a:t>
            </a:r>
            <a:endParaRPr lang="en-US" sz="1450" dirty="0"/>
          </a:p>
        </p:txBody>
      </p:sp>
      <p:sp>
        <p:nvSpPr>
          <p:cNvPr id="24" name="Shape 21"/>
          <p:cNvSpPr/>
          <p:nvPr/>
        </p:nvSpPr>
        <p:spPr>
          <a:xfrm>
            <a:off x="4663440" y="5669280"/>
            <a:ext cx="7068312" cy="566928"/>
          </a:xfrm>
          <a:prstGeom prst="roundRect">
            <a:avLst>
              <a:gd name="adj" fmla="val 14516"/>
            </a:avLst>
          </a:prstGeom>
          <a:solidFill>
            <a:srgbClr val="FFF3D1"/>
          </a:solidFill>
          <a:ln/>
        </p:spPr>
      </p:sp>
      <p:pic>
        <p:nvPicPr>
          <p:cNvPr id="25" name="Image 1" descr="/home/claude/icons/bulb-in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608" y="5815584"/>
            <a:ext cx="274320" cy="274320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5257800" y="5705856"/>
            <a:ext cx="63550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Ative a mensagem de saudação automática no WhatsApp Business.</a:t>
            </a:r>
            <a:endParaRPr lang="en-US" sz="1200" dirty="0"/>
          </a:p>
        </p:txBody>
      </p:sp>
      <p:sp>
        <p:nvSpPr>
          <p:cNvPr id="27" name="Text 23"/>
          <p:cNvSpPr/>
          <p:nvPr/>
        </p:nvSpPr>
        <p:spPr>
          <a:xfrm>
            <a:off x="457200" y="649224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 para Corretores — Fonseg</dc:title>
  <dc:subject>PptxGenJS Presentation</dc:subject>
  <dc:creator>Neto Matos</dc:creator>
  <cp:lastModifiedBy>Neto Matos</cp:lastModifiedBy>
  <cp:revision>1</cp:revision>
  <dcterms:created xsi:type="dcterms:W3CDTF">2026-07-18T09:56:45Z</dcterms:created>
  <dcterms:modified xsi:type="dcterms:W3CDTF">2026-07-18T09:56:45Z</dcterms:modified>
</cp:coreProperties>
</file>