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Boas-vindas. Perguntar: 'quem aqui nunca rodou um anúncio?'. Prometer: ao fim, entender exatamente como um anúncio vira cliente. Linguagem simples o tempo todo.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identificação — eles vão se reconhecer nos erros. Tom leve, sem culpa: 'todo mundo começa assim'. Cada erro tem a correção nos slides anteriores.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Simplificar ao máximo. Iniciante não precisa de CTR e CPM agora. Precisa saber: 'chegou conversa? custou quanto?'. O resto vem depois.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Visão macro do 'como fazer'. Se este for um treinamento com a Central, dizer: a ferramenta preenche os passos 3, 4 e 5 para eles. Senão, este slide é o roteiro.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primeira regra fecha mais venda que qualquer criativo. A segunda protege o CPF e a conta de anúncio do corretor. Anúncio irregular derruba tudo.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com energia. CTA: escolher hoje um ramo e um gancho. Se houver a Central/próxima aula, anunciar aqui. Deixar contato para dúvidas.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é o conceito central. Analogia: orgânico é panfleto na sua rua; pago é outdoor que você escolhe onde colocar. Os dois juntos funcionam melhor.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Reforçar: seguro é decisão de confiança. O Instagram junta alcance + prova de que você existe e entende do assunto.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Palavra 'lead' assusta iniciante. Traduzir: é o 'oi, quero saber sobre o seguro'. O anúncio serve para gerar esses 'ois'.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é o slide-mapa. Voltar nele sempre. Ninguém compra seguro clicando num botão — o anúncio entrega a conversa, o corretor faz o resto.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Ler cada parte com exemplo. Erro do iniciante: anúncio só com 'faça seu seguro comigo' — sem gancho, sem oferta clara. Mostrar a diferença.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Analogia: em vez de gritar na praça, você fala no ouvido de quem interessa. Segmentar bem = gastar menos e ter lead melhor.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Tirar o medo do custo. R$10/dia = uma pizza por semana. O que importa é o custo por lead, não o valor diário. Ninguém quebra testando com pouco.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Erro nº1 de iniciante: rodar anúncio de 'curtida'. Vem engajamento, não cliente. Para corretor começando, o objetivo é sempre CONVERSA no WhatsApp.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1.png"/><Relationship Id="rId4" Type="http://schemas.openxmlformats.org/officeDocument/2006/relationships/image" Target="../media/image-10-1.png"/><Relationship Id="rId5" Type="http://schemas.openxmlformats.org/officeDocument/2006/relationships/image" Target="../media/image-10-1.png"/><Relationship Id="rId6" Type="http://schemas.openxmlformats.org/officeDocument/2006/relationships/image" Target="../media/image-10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2.png"/><Relationship Id="rId5" Type="http://schemas.openxmlformats.org/officeDocument/2006/relationships/image" Target="../media/image-5-5.png"/><Relationship Id="rId6" Type="http://schemas.openxmlformats.org/officeDocument/2006/relationships/image" Target="../media/image-5-2.png"/><Relationship Id="rId7" Type="http://schemas.openxmlformats.org/officeDocument/2006/relationships/image" Target="../media/image-5-7.png"/><Relationship Id="rId8" Type="http://schemas.openxmlformats.org/officeDocument/2006/relationships/image" Target="../media/image-5-2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869680" y="-2103120"/>
            <a:ext cx="6126480" cy="6126480"/>
          </a:xfrm>
          <a:prstGeom prst="ellipse">
            <a:avLst/>
          </a:prstGeom>
          <a:solidFill>
            <a:srgbClr val="F2B20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4754880"/>
            <a:ext cx="4389120" cy="4389120"/>
          </a:xfrm>
          <a:prstGeom prst="ellipse">
            <a:avLst/>
          </a:prstGeom>
          <a:solidFill>
            <a:srgbClr val="1D6FB8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0515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GUIA PARA INICIANTES · CORRETORES DE SEGUROS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1508760"/>
            <a:ext cx="9144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conseguir clientes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anunciando no Instagram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640080" y="3611880"/>
            <a:ext cx="7498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explicado do zero: o que é, como funciona e como transformar cliques em conversas no seu WhatsApp.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640080" y="5577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Neto Matos · netomatos.cloud · @eunetomatos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0378440" y="1965960"/>
            <a:ext cx="1005840" cy="10058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9" name="Image 0" descr="/home/claude/icons2/instagram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0075" y="2247595"/>
            <a:ext cx="442570" cy="44257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10881360" y="3520440"/>
            <a:ext cx="777240" cy="77724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1" name="Image 1" descr="/home/claude/icons2/whatsapp-o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987" y="3738067"/>
            <a:ext cx="341986" cy="3419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erros que fazem o iniciante perder dinheiro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11274552" cy="749808"/>
          </a:xfrm>
          <a:prstGeom prst="roundRect">
            <a:avLst>
              <a:gd name="adj" fmla="val 1097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563624"/>
            <a:ext cx="457200" cy="4572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5" name="Image 0" descr="/home/claude/icons2/ban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84" y="1691640"/>
            <a:ext cx="201168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98448" y="1417320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Impulsionar pelo botão azul sem pensar no objetivo nem no público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457200" y="2313432"/>
            <a:ext cx="11274552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2459736"/>
            <a:ext cx="457200" cy="4572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9" name="Image 1" descr="/home/claude/icons2/ban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2587752"/>
            <a:ext cx="201168" cy="2011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98448" y="2313432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Desistir no 3º dia — antes da Meta terminar de aprender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457200" y="3209544"/>
            <a:ext cx="11274552" cy="749808"/>
          </a:xfrm>
          <a:prstGeom prst="roundRect">
            <a:avLst>
              <a:gd name="adj" fmla="val 1097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658368" y="3355848"/>
            <a:ext cx="457200" cy="4572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3" name="Image 2" descr="/home/claude/icons2/ban-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3483864"/>
            <a:ext cx="201168" cy="20116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98448" y="3209544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genérico, sem gancho e sem oferta clara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457200" y="4105656"/>
            <a:ext cx="11274552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658368" y="4251960"/>
            <a:ext cx="457200" cy="4572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7" name="Image 3" descr="/home/claude/icons2/ban-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" y="4379976"/>
            <a:ext cx="201168" cy="20116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98448" y="4105656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Mandar o clique para um perfil parado ou sem WhatsApp na bio</a:t>
            </a:r>
            <a:endParaRPr lang="en-US" sz="1450" dirty="0"/>
          </a:p>
        </p:txBody>
      </p:sp>
      <p:sp>
        <p:nvSpPr>
          <p:cNvPr id="19" name="Shape 13"/>
          <p:cNvSpPr/>
          <p:nvPr/>
        </p:nvSpPr>
        <p:spPr>
          <a:xfrm>
            <a:off x="457200" y="5001768"/>
            <a:ext cx="11274552" cy="749808"/>
          </a:xfrm>
          <a:prstGeom prst="roundRect">
            <a:avLst>
              <a:gd name="adj" fmla="val 1097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0" name="Shape 14"/>
          <p:cNvSpPr/>
          <p:nvPr/>
        </p:nvSpPr>
        <p:spPr>
          <a:xfrm>
            <a:off x="658368" y="5148072"/>
            <a:ext cx="457200" cy="4572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21" name="Image 4" descr="/home/claude/icons2/ban-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5276088"/>
            <a:ext cx="201168" cy="2011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298448" y="5001768"/>
            <a:ext cx="102412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Falar de preço em vez de falar da dor e da tranquilidade</a:t>
            </a:r>
            <a:endParaRPr lang="en-US" sz="1450" dirty="0"/>
          </a:p>
        </p:txBody>
      </p:sp>
      <p:sp>
        <p:nvSpPr>
          <p:cNvPr id="23" name="Shape 16"/>
          <p:cNvSpPr/>
          <p:nvPr/>
        </p:nvSpPr>
        <p:spPr>
          <a:xfrm>
            <a:off x="457200" y="5943600"/>
            <a:ext cx="11274552" cy="457200"/>
          </a:xfrm>
          <a:prstGeom prst="roundRect">
            <a:avLst>
              <a:gd name="adj" fmla="val 18000"/>
            </a:avLst>
          </a:prstGeom>
          <a:solidFill>
            <a:srgbClr val="FFF3D1"/>
          </a:solidFill>
          <a:ln/>
        </p:spPr>
      </p:sp>
      <p:pic>
        <p:nvPicPr>
          <p:cNvPr id="24" name="Image 5" descr="/home/claude/icons2/bulb-in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" y="6035040"/>
            <a:ext cx="274320" cy="27432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097280" y="594360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Evitou esses cinco? Você já está à frente da maioria dos corretores que anunciam.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Deu certo? Olhe só 3 números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508760"/>
            <a:ext cx="3566160" cy="3566160"/>
          </a:xfrm>
          <a:prstGeom prst="roundRect">
            <a:avLst>
              <a:gd name="adj" fmla="val 3077"/>
            </a:avLst>
          </a:prstGeom>
          <a:solidFill>
            <a:srgbClr val="13273D"/>
          </a:solidFill>
          <a:ln w="12700">
            <a:solidFill>
              <a:srgbClr val="13273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783080" y="182880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cursor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9112" y="208483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92608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 por conversa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85800" y="36118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Quanto você pagou por cada pessoa que chamou no WhatsApp. É o número mais importante.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4251960" y="1508760"/>
            <a:ext cx="3566160" cy="3566160"/>
          </a:xfrm>
          <a:prstGeom prst="roundRect">
            <a:avLst>
              <a:gd name="adj" fmla="val 307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577840" y="182880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0" name="Image 1" descr="/home/claude/icons2/users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872" y="2084832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80560" y="292608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Alcance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4480560" y="36118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Quantas pessoas diferentes viram seu anúncio. Mostra se está chegando em gente nova.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8046720" y="1508760"/>
            <a:ext cx="3566160" cy="3566160"/>
          </a:xfrm>
          <a:prstGeom prst="roundRect">
            <a:avLst>
              <a:gd name="adj" fmla="val 307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372600" y="182880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2/comment-g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8632" y="2084832"/>
            <a:ext cx="402336" cy="40233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275320" y="292608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Conversas iniciadas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8275320" y="3611880"/>
            <a:ext cx="3108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Quantos leads o anúncio trouxe. É o resultado que enche sua agenda.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457200" y="5394960"/>
            <a:ext cx="11274552" cy="777240"/>
          </a:xfrm>
          <a:prstGeom prst="roundRect">
            <a:avLst>
              <a:gd name="adj" fmla="val 14118"/>
            </a:avLst>
          </a:prstGeom>
          <a:solidFill>
            <a:srgbClr val="F2B200"/>
          </a:solidFill>
          <a:ln/>
        </p:spPr>
      </p:sp>
      <p:sp>
        <p:nvSpPr>
          <p:cNvPr id="19" name="Text 14"/>
          <p:cNvSpPr/>
          <p:nvPr/>
        </p:nvSpPr>
        <p:spPr>
          <a:xfrm>
            <a:off x="457200" y="5394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Esqueça “curtidas”. Pergunta que importa: quantas conversas chegaram e por quanto?</a:t>
            </a:r>
            <a:endParaRPr lang="en-US" sz="1550" dirty="0"/>
          </a:p>
        </p:txBody>
      </p:sp>
      <p:sp>
        <p:nvSpPr>
          <p:cNvPr id="20" name="Text 15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Colocando seu primeiro anúncio no ar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371600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481328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5" name="Text 3"/>
          <p:cNvSpPr/>
          <p:nvPr/>
        </p:nvSpPr>
        <p:spPr>
          <a:xfrm>
            <a:off x="658368" y="1481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98448" y="1371600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Tenha a base pronta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 profissional no Instagram, ligada a uma Página do Facebook, com WhatsApp vinculado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2157984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58368" y="2267712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9" name="Text 7"/>
          <p:cNvSpPr/>
          <p:nvPr/>
        </p:nvSpPr>
        <p:spPr>
          <a:xfrm>
            <a:off x="658368" y="22677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98448" y="2157984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 o Gerenciador de Anúncios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computador: facebook.com/adsmanager — é de lá que sai o anúncio de verdade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457200" y="2944368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58368" y="3054096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3" name="Text 11"/>
          <p:cNvSpPr/>
          <p:nvPr/>
        </p:nvSpPr>
        <p:spPr>
          <a:xfrm>
            <a:off x="658368" y="3054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98448" y="2944368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o objetivo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Mensagens / Engajamento, com destino no seu WhatsApp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457200" y="3730752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8368" y="3840480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" y="3840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298448" y="3730752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Defina o público e a verba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 cidade, faixa de idade, interesses — e R$ 10 a 20 por dia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457200" y="4517136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8368" y="4626864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1" name="Text 19"/>
          <p:cNvSpPr/>
          <p:nvPr/>
        </p:nvSpPr>
        <p:spPr>
          <a:xfrm>
            <a:off x="658368" y="46268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298448" y="4517136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Monte o criativo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Gancho + oferta + chamada “Chame no WhatsApp” + uma imagem limpa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457200" y="5303520"/>
            <a:ext cx="11274552" cy="676656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58368" y="5413248"/>
            <a:ext cx="457200" cy="457200"/>
          </a:xfrm>
          <a:prstGeom prst="ellipse">
            <a:avLst/>
          </a:prstGeom>
          <a:solidFill>
            <a:srgbClr val="F2B200"/>
          </a:solidFill>
          <a:ln/>
        </p:spPr>
      </p:sp>
      <p:sp>
        <p:nvSpPr>
          <p:cNvPr id="25" name="Text 23"/>
          <p:cNvSpPr/>
          <p:nvPr/>
        </p:nvSpPr>
        <p:spPr>
          <a:xfrm>
            <a:off x="658368" y="5413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298448" y="5303520"/>
            <a:ext cx="102412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Publique e aguarde   </a:t>
            </a:r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Meta revisa em até 24h. Aprovado, deixe rodar 7 dias sem mexer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Duas regras de ouro do corretor que anuncia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554480"/>
            <a:ext cx="5532120" cy="4023360"/>
          </a:xfrm>
          <a:prstGeom prst="roundRect">
            <a:avLst>
              <a:gd name="adj" fmla="val 3182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96596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clock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4712" y="222199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65960" y="214884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Responda rápido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8680" y="2971800"/>
            <a:ext cx="4846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é como pão quente: esfria em minutos. Quem responde na hora fecha muito mais. Ative a saudação automática no WhatsApp Business.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217920" y="1554480"/>
            <a:ext cx="5513832" cy="4023360"/>
          </a:xfrm>
          <a:prstGeom prst="roundRect">
            <a:avLst>
              <a:gd name="adj" fmla="val 3182"/>
            </a:avLst>
          </a:prstGeom>
          <a:solidFill>
            <a:srgbClr val="FFF3D1"/>
          </a:solidFill>
          <a:ln w="15875">
            <a:solidFill>
              <a:srgbClr val="F2B20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629400" y="1965960"/>
            <a:ext cx="914400" cy="91440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0" name="Image 1" descr="/home/claude/icons2/warn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432" y="2221992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726680" y="21488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Não prometa demais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6675120" y="2926080"/>
            <a:ext cx="4800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 de “cobertura garantida” ou “menor preço garantido”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Não cite seguradora concorrente pelo nome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Consórcio não é investimento — não prometa rendimento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●"/>
            </a:pPr>
            <a:r>
              <a:rPr lang="en-US" sz="13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“pode ajudar”, “em muitos casos” — sem certezas absolutas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2194560"/>
            <a:ext cx="6035040" cy="6035040"/>
          </a:xfrm>
          <a:prstGeom prst="ellipse">
            <a:avLst/>
          </a:prstGeom>
          <a:solidFill>
            <a:srgbClr val="F2B200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541264" y="1097280"/>
            <a:ext cx="1097280" cy="109728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4" name="Image 0" descr="/home/claude/icons2/rocket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8502" y="1404518"/>
            <a:ext cx="482803" cy="48280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377440"/>
            <a:ext cx="112745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Anunciar é aparecer.</a:t>
            </a:r>
            <a:endParaRPr lang="en-US" sz="38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Aparecer é vender.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457200" y="397764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Comece pequeno, responda rápido e melhore a cada semana.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57200" y="548640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Neto Matos  ·  netomatos.cloud  ·  @eunetomatos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Existem dois jeitos de aparecer no Instagram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68680" y="1828800"/>
            <a:ext cx="731520" cy="731520"/>
          </a:xfrm>
          <a:prstGeom prst="ellipse">
            <a:avLst/>
          </a:prstGeom>
          <a:solidFill>
            <a:srgbClr val="47607A"/>
          </a:solidFill>
          <a:ln/>
        </p:spPr>
      </p:sp>
      <p:pic>
        <p:nvPicPr>
          <p:cNvPr id="5" name="Image 0" descr="/home/claude/icons2/seed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506" y="2033626"/>
            <a:ext cx="321869" cy="32186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0" y="19659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Orgânico (de graça)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14400" y="288036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posta e torce para aparecer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Alcança quase só quem já te segue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Cresce devagar, exige constância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Ótimo para gerar confiança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263640" y="141732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13273D"/>
          </a:solidFill>
          <a:ln/>
        </p:spPr>
      </p:sp>
      <p:sp>
        <p:nvSpPr>
          <p:cNvPr id="9" name="Shape 6"/>
          <p:cNvSpPr/>
          <p:nvPr/>
        </p:nvSpPr>
        <p:spPr>
          <a:xfrm>
            <a:off x="6675120" y="1828800"/>
            <a:ext cx="731520" cy="73152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0" name="Image 1" descr="/home/claude/icons2/money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946" y="2033626"/>
            <a:ext cx="321869" cy="32186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35240" y="19659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Pago (anúncio)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6720840" y="2880360"/>
            <a:ext cx="47548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paga e a Meta entrega para muita gente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Alcança quem NÃO te conhece ainda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Funciona rápido, você controla a verba</a:t>
            </a:r>
            <a:endParaRPr lang="en-US" sz="14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Ótimo para gerar clientes novos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7200" y="5715000"/>
            <a:ext cx="11274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B98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é isso: pagar para o Instagram mostrar você para as pessoas certas, na sua cidade.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anunciar seguro no Instagram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2697480" cy="411480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25880" y="178308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5" name="Image 0" descr="/home/claude/icons2/phone-go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912" y="203911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288036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Seu cliente está lá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58368" y="3657600"/>
            <a:ext cx="2286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maioria das pessoas passa horas por dia rolando o feed e os stories.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319272" y="1463040"/>
            <a:ext cx="2697480" cy="411480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187952" y="178308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0" name="Image 1" descr="/home/claude/icons2/map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84" y="2039112"/>
            <a:ext cx="402336" cy="4023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520440" y="288036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escolhe a cidade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3520440" y="3657600"/>
            <a:ext cx="2286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Mostra o anúncio só para quem mora onde você atende.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181344" y="1463040"/>
            <a:ext cx="2697480" cy="411480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050024" y="178308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2/money-g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056" y="2039112"/>
            <a:ext cx="402336" cy="40233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382512" y="288036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Começa barato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6382512" y="3657600"/>
            <a:ext cx="2286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Dá para testar com poucos reais por dia, sem contrato.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9043416" y="1463040"/>
            <a:ext cx="2697480" cy="4114800"/>
          </a:xfrm>
          <a:prstGeom prst="roundRect">
            <a:avLst>
              <a:gd name="adj" fmla="val 4068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9912096" y="1783080"/>
            <a:ext cx="914400" cy="91440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0" name="Image 3" descr="/home/claude/icons2/whatsapp-go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8128" y="2039112"/>
            <a:ext cx="402336" cy="40233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9244584" y="2880360"/>
            <a:ext cx="2286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Cai direto no WhatsApp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9244584" y="3657600"/>
            <a:ext cx="22860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interessado clica e já começa a conversar com você.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Primeiro, o que é um “lead”?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554480"/>
            <a:ext cx="5577840" cy="3200400"/>
          </a:xfrm>
          <a:prstGeom prst="roundRect">
            <a:avLst>
              <a:gd name="adj" fmla="val 4000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965960"/>
            <a:ext cx="1005840" cy="10058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magnet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0315" y="2247595"/>
            <a:ext cx="442570" cy="44257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03120" y="2148840"/>
            <a:ext cx="3749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= interessado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868680" y="3063240"/>
            <a:ext cx="48463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 a pessoa que viu seu anúncio, se interessou e deu o primeiro passo: mandou uma mensagem, chamou no WhatsApp ou pediu uma cotação.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57200" y="498348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B986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Ainda não é cliente — é alguém que abriu a porta para você.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400800" y="1554480"/>
            <a:ext cx="5330952" cy="868680"/>
          </a:xfrm>
          <a:prstGeom prst="roundRect">
            <a:avLst>
              <a:gd name="adj" fmla="val 1052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83680" y="1714500"/>
            <a:ext cx="548640" cy="5486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1" name="Image 1" descr="/home/claude/icons2/eye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299" y="1868119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15200" y="1554480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Vê o anúncio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Milhares de pessoas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6400800" y="2587752"/>
            <a:ext cx="5330952" cy="868680"/>
          </a:xfrm>
          <a:prstGeom prst="roundRect">
            <a:avLst>
              <a:gd name="adj" fmla="val 1052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583680" y="2747772"/>
            <a:ext cx="548640" cy="5486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2/cursor-g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299" y="2901391"/>
            <a:ext cx="241402" cy="24140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315200" y="2587752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Clica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interessadas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6400800" y="3621024"/>
            <a:ext cx="5330952" cy="868680"/>
          </a:xfrm>
          <a:prstGeom prst="roundRect">
            <a:avLst>
              <a:gd name="adj" fmla="val 10526"/>
            </a:avLst>
          </a:prstGeom>
          <a:solidFill>
            <a:srgbClr val="FFF3D1"/>
          </a:solidFill>
          <a:ln w="19050">
            <a:solidFill>
              <a:srgbClr val="F2B200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583680" y="3781044"/>
            <a:ext cx="548640" cy="5486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9" name="Image 3" descr="/home/claude/icons2/comment-go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299" y="3934663"/>
            <a:ext cx="241402" cy="24140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315200" y="3621024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Chama você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 LEAD</a:t>
            </a:r>
            <a:endParaRPr lang="en-US" sz="1500" dirty="0"/>
          </a:p>
        </p:txBody>
      </p:sp>
      <p:sp>
        <p:nvSpPr>
          <p:cNvPr id="21" name="Shape 15"/>
          <p:cNvSpPr/>
          <p:nvPr/>
        </p:nvSpPr>
        <p:spPr>
          <a:xfrm>
            <a:off x="6400800" y="4654296"/>
            <a:ext cx="5330952" cy="868680"/>
          </a:xfrm>
          <a:prstGeom prst="roundRect">
            <a:avLst>
              <a:gd name="adj" fmla="val 10526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6583680" y="4814316"/>
            <a:ext cx="548640" cy="5486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23" name="Image 4" descr="/home/claude/icons2/hand-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7299" y="4967935"/>
            <a:ext cx="241402" cy="24140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315200" y="4654296"/>
            <a:ext cx="4297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Fecha   </a:t>
            </a:r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 CLIENTE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327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caminho do anúncio até o cliente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691640"/>
            <a:ext cx="1965960" cy="3383280"/>
          </a:xfrm>
          <a:prstGeom prst="roundRect">
            <a:avLst>
              <a:gd name="adj" fmla="val 5581"/>
            </a:avLst>
          </a:prstGeom>
          <a:solidFill>
            <a:srgbClr val="1C3550"/>
          </a:solidFill>
          <a:ln/>
        </p:spPr>
      </p:sp>
      <p:sp>
        <p:nvSpPr>
          <p:cNvPr id="4" name="Shape 2"/>
          <p:cNvSpPr/>
          <p:nvPr/>
        </p:nvSpPr>
        <p:spPr>
          <a:xfrm>
            <a:off x="982980" y="196596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money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9012" y="2221992"/>
            <a:ext cx="402336" cy="4023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66928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anuncia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566928" y="3703320"/>
            <a:ext cx="1737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Coloca uma verba e a Meta mostra seu anúncio no Instagram</a:t>
            </a:r>
            <a:endParaRPr lang="en-US" sz="1100" dirty="0"/>
          </a:p>
        </p:txBody>
      </p:sp>
      <p:pic>
        <p:nvPicPr>
          <p:cNvPr id="8" name="Image 1" descr="/home/claude/icons2/arrow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304" y="2880360"/>
            <a:ext cx="292608" cy="292608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743200" y="1691640"/>
            <a:ext cx="1965960" cy="3383280"/>
          </a:xfrm>
          <a:prstGeom prst="roundRect">
            <a:avLst>
              <a:gd name="adj" fmla="val 5581"/>
            </a:avLst>
          </a:prstGeom>
          <a:solidFill>
            <a:srgbClr val="1C3550"/>
          </a:solidFill>
          <a:ln/>
        </p:spPr>
      </p:sp>
      <p:sp>
        <p:nvSpPr>
          <p:cNvPr id="10" name="Shape 6"/>
          <p:cNvSpPr/>
          <p:nvPr/>
        </p:nvSpPr>
        <p:spPr>
          <a:xfrm>
            <a:off x="3268980" y="1965960"/>
            <a:ext cx="914400" cy="914400"/>
          </a:xfrm>
          <a:prstGeom prst="ellipse">
            <a:avLst/>
          </a:prstGeom>
          <a:solidFill>
            <a:srgbClr val="1D6FB8"/>
          </a:solidFill>
          <a:ln/>
        </p:spPr>
      </p:sp>
      <p:pic>
        <p:nvPicPr>
          <p:cNvPr id="11" name="Image 2" descr="/home/claude/icons2/users-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012" y="2221992"/>
            <a:ext cx="402336" cy="40233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852928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pessoas veem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2852928" y="3703320"/>
            <a:ext cx="1737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Gente da sua cidade encontra você no feed e nos stories</a:t>
            </a:r>
            <a:endParaRPr lang="en-US" sz="1100" dirty="0"/>
          </a:p>
        </p:txBody>
      </p:sp>
      <p:pic>
        <p:nvPicPr>
          <p:cNvPr id="14" name="Image 3" descr="/home/claude/icons2/arrow-go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304" y="2880360"/>
            <a:ext cx="292608" cy="292608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5029200" y="1691640"/>
            <a:ext cx="1965960" cy="3383280"/>
          </a:xfrm>
          <a:prstGeom prst="roundRect">
            <a:avLst>
              <a:gd name="adj" fmla="val 5581"/>
            </a:avLst>
          </a:prstGeom>
          <a:solidFill>
            <a:srgbClr val="1C3550"/>
          </a:solidFill>
          <a:ln/>
        </p:spPr>
      </p:sp>
      <p:sp>
        <p:nvSpPr>
          <p:cNvPr id="16" name="Shape 10"/>
          <p:cNvSpPr/>
          <p:nvPr/>
        </p:nvSpPr>
        <p:spPr>
          <a:xfrm>
            <a:off x="5554980" y="1965960"/>
            <a:ext cx="914400" cy="914400"/>
          </a:xfrm>
          <a:prstGeom prst="ellipse">
            <a:avLst/>
          </a:prstGeom>
          <a:solidFill>
            <a:srgbClr val="1D6FB8"/>
          </a:solidFill>
          <a:ln/>
        </p:spPr>
      </p:sp>
      <p:pic>
        <p:nvPicPr>
          <p:cNvPr id="17" name="Image 4" descr="/home/claude/icons2/cursor-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012" y="2221992"/>
            <a:ext cx="402336" cy="40233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138928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Alguém clica</a:t>
            </a:r>
            <a:endParaRPr lang="en-US" sz="1450" dirty="0"/>
          </a:p>
        </p:txBody>
      </p:sp>
      <p:sp>
        <p:nvSpPr>
          <p:cNvPr id="19" name="Text 12"/>
          <p:cNvSpPr/>
          <p:nvPr/>
        </p:nvSpPr>
        <p:spPr>
          <a:xfrm>
            <a:off x="5138928" y="3703320"/>
            <a:ext cx="1737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Quem se interessou toca no botão do anúncio</a:t>
            </a:r>
            <a:endParaRPr lang="en-US" sz="1100" dirty="0"/>
          </a:p>
        </p:txBody>
      </p:sp>
      <p:pic>
        <p:nvPicPr>
          <p:cNvPr id="20" name="Image 5" descr="/home/claude/icons2/arrow-go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4304" y="2880360"/>
            <a:ext cx="292608" cy="292608"/>
          </a:xfrm>
          <a:prstGeom prst="rect">
            <a:avLst/>
          </a:prstGeom>
        </p:spPr>
      </p:pic>
      <p:sp>
        <p:nvSpPr>
          <p:cNvPr id="21" name="Shape 13"/>
          <p:cNvSpPr/>
          <p:nvPr/>
        </p:nvSpPr>
        <p:spPr>
          <a:xfrm>
            <a:off x="7315200" y="1691640"/>
            <a:ext cx="1965960" cy="3383280"/>
          </a:xfrm>
          <a:prstGeom prst="roundRect">
            <a:avLst>
              <a:gd name="adj" fmla="val 5581"/>
            </a:avLst>
          </a:prstGeom>
          <a:solidFill>
            <a:srgbClr val="1C3550"/>
          </a:solidFill>
          <a:ln/>
        </p:spPr>
      </p:sp>
      <p:sp>
        <p:nvSpPr>
          <p:cNvPr id="22" name="Shape 14"/>
          <p:cNvSpPr/>
          <p:nvPr/>
        </p:nvSpPr>
        <p:spPr>
          <a:xfrm>
            <a:off x="7840980" y="1965960"/>
            <a:ext cx="914400" cy="91440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23" name="Image 6" descr="/home/claude/icons2/whatsapp-whit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7012" y="2221992"/>
            <a:ext cx="402336" cy="402336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424928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Chama no WhatsApp</a:t>
            </a:r>
            <a:endParaRPr lang="en-US" sz="1450" dirty="0"/>
          </a:p>
        </p:txBody>
      </p:sp>
      <p:sp>
        <p:nvSpPr>
          <p:cNvPr id="25" name="Text 16"/>
          <p:cNvSpPr/>
          <p:nvPr/>
        </p:nvSpPr>
        <p:spPr>
          <a:xfrm>
            <a:off x="7424928" y="3703320"/>
            <a:ext cx="1737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Vira um lead: uma conversa começa com você</a:t>
            </a:r>
            <a:endParaRPr lang="en-US" sz="1100" dirty="0"/>
          </a:p>
        </p:txBody>
      </p:sp>
      <p:pic>
        <p:nvPicPr>
          <p:cNvPr id="26" name="Image 7" descr="/home/claude/icons2/arrow-gol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0304" y="2880360"/>
            <a:ext cx="292608" cy="292608"/>
          </a:xfrm>
          <a:prstGeom prst="rect">
            <a:avLst/>
          </a:prstGeom>
        </p:spPr>
      </p:pic>
      <p:sp>
        <p:nvSpPr>
          <p:cNvPr id="27" name="Shape 17"/>
          <p:cNvSpPr/>
          <p:nvPr/>
        </p:nvSpPr>
        <p:spPr>
          <a:xfrm>
            <a:off x="9601200" y="1691640"/>
            <a:ext cx="1965960" cy="3383280"/>
          </a:xfrm>
          <a:prstGeom prst="roundRect">
            <a:avLst>
              <a:gd name="adj" fmla="val 5581"/>
            </a:avLst>
          </a:prstGeom>
          <a:solidFill>
            <a:srgbClr val="1C3550"/>
          </a:solidFill>
          <a:ln/>
        </p:spPr>
      </p:sp>
      <p:sp>
        <p:nvSpPr>
          <p:cNvPr id="28" name="Shape 18"/>
          <p:cNvSpPr/>
          <p:nvPr/>
        </p:nvSpPr>
        <p:spPr>
          <a:xfrm>
            <a:off x="10126980" y="1965960"/>
            <a:ext cx="914400" cy="91440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29" name="Image 8" descr="/home/claude/icons2/hand-ink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3012" y="2221992"/>
            <a:ext cx="402336" cy="402336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9710928" y="3017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fecha</a:t>
            </a:r>
            <a:endParaRPr lang="en-US" sz="1450" dirty="0"/>
          </a:p>
        </p:txBody>
      </p:sp>
      <p:sp>
        <p:nvSpPr>
          <p:cNvPr id="31" name="Text 20"/>
          <p:cNvSpPr/>
          <p:nvPr/>
        </p:nvSpPr>
        <p:spPr>
          <a:xfrm>
            <a:off x="9710928" y="3703320"/>
            <a:ext cx="17373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Atende bem, faz a cotação e conquista o cliente</a:t>
            </a:r>
            <a:endParaRPr lang="en-US" sz="1100" dirty="0"/>
          </a:p>
        </p:txBody>
      </p:sp>
      <p:sp>
        <p:nvSpPr>
          <p:cNvPr id="32" name="Shape 21"/>
          <p:cNvSpPr/>
          <p:nvPr/>
        </p:nvSpPr>
        <p:spPr>
          <a:xfrm>
            <a:off x="457200" y="5440680"/>
            <a:ext cx="11274552" cy="731520"/>
          </a:xfrm>
          <a:prstGeom prst="roundRect">
            <a:avLst>
              <a:gd name="adj" fmla="val 15000"/>
            </a:avLst>
          </a:prstGeom>
          <a:solidFill>
            <a:srgbClr val="F2B200"/>
          </a:solidFill>
          <a:ln/>
        </p:spPr>
      </p:sp>
      <p:sp>
        <p:nvSpPr>
          <p:cNvPr id="33" name="Text 22"/>
          <p:cNvSpPr/>
          <p:nvPr/>
        </p:nvSpPr>
        <p:spPr>
          <a:xfrm>
            <a:off x="457200" y="5440680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anúncio não vende sozinho. Ele abre a conversa — quem vende é você.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Um anúncio que gera lead tem 4 partes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17320"/>
            <a:ext cx="5422392" cy="1920240"/>
          </a:xfrm>
          <a:prstGeom prst="roundRect">
            <a:avLst>
              <a:gd name="adj" fmla="val 571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737360"/>
            <a:ext cx="777240" cy="7772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5" name="Image 0" descr="/home/claude/icons2/quote-go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9147" y="1954987"/>
            <a:ext cx="341986" cy="3419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16916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gancho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691640" y="2167128"/>
            <a:ext cx="4069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primeira frase que faz a pessoa parar de rolar. Uma dor ou pergunta: “Seu seguro vence e você nem lembra?”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126480" y="1417320"/>
            <a:ext cx="5422392" cy="1920240"/>
          </a:xfrm>
          <a:prstGeom prst="roundRect">
            <a:avLst>
              <a:gd name="adj" fmla="val 571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400800" y="1737360"/>
            <a:ext cx="777240" cy="7772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0" name="Image 1" descr="/home/claude/icons2/heart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427" y="1954987"/>
            <a:ext cx="341986" cy="34198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60920" y="169164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 oferta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7360920" y="2167128"/>
            <a:ext cx="4069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você entrega. Não é preço: é tranquilidade. “Cotação gratuita e sem compromisso.”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57200" y="3566160"/>
            <a:ext cx="5422392" cy="1920240"/>
          </a:xfrm>
          <a:prstGeom prst="roundRect">
            <a:avLst>
              <a:gd name="adj" fmla="val 571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31520" y="3886200"/>
            <a:ext cx="777240" cy="7772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2/cursor-g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47" y="4103827"/>
            <a:ext cx="341986" cy="34198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91640" y="38404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 chamada (CTA)</a:t>
            </a:r>
            <a:endParaRPr lang="en-US" sz="1650" dirty="0"/>
          </a:p>
        </p:txBody>
      </p:sp>
      <p:sp>
        <p:nvSpPr>
          <p:cNvPr id="17" name="Text 12"/>
          <p:cNvSpPr/>
          <p:nvPr/>
        </p:nvSpPr>
        <p:spPr>
          <a:xfrm>
            <a:off x="1691640" y="4315968"/>
            <a:ext cx="4069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convite claro para agir. “Chame no WhatsApp” — um pedido só, direto.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126480" y="3566160"/>
            <a:ext cx="5422392" cy="1920240"/>
          </a:xfrm>
          <a:prstGeom prst="roundRect">
            <a:avLst>
              <a:gd name="adj" fmla="val 5714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400800" y="3886200"/>
            <a:ext cx="777240" cy="77724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20" name="Image 3" descr="/home/claude/icons2/phone-go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427" y="4103827"/>
            <a:ext cx="341986" cy="341986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360920" y="384048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 visual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7360920" y="4315968"/>
            <a:ext cx="40690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Imagem ou vídeo curto, limpo, com pouca letra. Seu rosto gera mais confiança que banco de imagem.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segredo: mostrar para a pessoa certa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5532120" cy="4206240"/>
          </a:xfrm>
          <a:prstGeom prst="roundRect">
            <a:avLst>
              <a:gd name="adj" fmla="val 2609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68680" y="1874520"/>
            <a:ext cx="822960" cy="82296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bullseye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9109" y="2104949"/>
            <a:ext cx="362102" cy="36210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74520" y="205740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Segmentação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868680" y="283464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 você dizendo para a Meta quem deve ver o anúncio. Assim você não paga para mostrar seguro de carro para quem não dirige.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68680" y="489204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i="1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Anúncio certo, para a pessoa certa, na hora certa.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263640" y="1463040"/>
            <a:ext cx="5468112" cy="1234440"/>
          </a:xfrm>
          <a:prstGeom prst="roundRect">
            <a:avLst>
              <a:gd name="adj" fmla="val 740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537960" y="1805940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1" name="Image 1" descr="/home/claude/icons2/map-in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579" y="1959559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69480" y="1463040"/>
            <a:ext cx="4297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Localização</a:t>
            </a:r>
            <a:endParaRPr lang="en-US" sz="1550" dirty="0"/>
          </a:p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Sua cidade e um raio ao redor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6263640" y="2889504"/>
            <a:ext cx="5468112" cy="1234440"/>
          </a:xfrm>
          <a:prstGeom prst="roundRect">
            <a:avLst>
              <a:gd name="adj" fmla="val 740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537960" y="3232404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5" name="Image 2" descr="/home/claude/icons2/user-in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579" y="3386023"/>
            <a:ext cx="241402" cy="24140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269480" y="2889504"/>
            <a:ext cx="4297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Idade</a:t>
            </a:r>
            <a:endParaRPr lang="en-US" sz="1550" dirty="0"/>
          </a:p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faixa que combina com o seguro</a:t>
            </a:r>
            <a:endParaRPr lang="en-US" sz="1550" dirty="0"/>
          </a:p>
        </p:txBody>
      </p:sp>
      <p:sp>
        <p:nvSpPr>
          <p:cNvPr id="17" name="Shape 12"/>
          <p:cNvSpPr/>
          <p:nvPr/>
        </p:nvSpPr>
        <p:spPr>
          <a:xfrm>
            <a:off x="6263640" y="4315968"/>
            <a:ext cx="5468112" cy="1234440"/>
          </a:xfrm>
          <a:prstGeom prst="roundRect">
            <a:avLst>
              <a:gd name="adj" fmla="val 740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537960" y="4658868"/>
            <a:ext cx="548640" cy="5486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19" name="Image 3" descr="/home/claude/icons2/search-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579" y="4812487"/>
            <a:ext cx="241402" cy="24140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269480" y="4315968"/>
            <a:ext cx="42976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Interesses</a:t>
            </a:r>
            <a:endParaRPr lang="en-US" sz="1550" dirty="0"/>
          </a:p>
          <a:p>
            <a:pPr indent="0" marL="0">
              <a:buNone/>
            </a:pPr>
            <a:r>
              <a:rPr lang="en-US" sz="125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Carro, casa, viagem, família, negócios</a:t>
            </a:r>
            <a:endParaRPr lang="en-US" sz="1550" dirty="0"/>
          </a:p>
        </p:txBody>
      </p:sp>
      <p:sp>
        <p:nvSpPr>
          <p:cNvPr id="21" name="Text 15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Quanto custa? Você que decide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508760"/>
            <a:ext cx="5486400" cy="4572000"/>
          </a:xfrm>
          <a:prstGeom prst="roundRect">
            <a:avLst>
              <a:gd name="adj" fmla="val 2800"/>
            </a:avLst>
          </a:prstGeom>
          <a:solidFill>
            <a:srgbClr val="13273D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1965960"/>
            <a:ext cx="777240" cy="777240"/>
          </a:xfrm>
          <a:prstGeom prst="ellipse">
            <a:avLst/>
          </a:prstGeom>
          <a:solidFill>
            <a:srgbClr val="F2B200"/>
          </a:solidFill>
          <a:ln/>
        </p:spPr>
      </p:sp>
      <p:pic>
        <p:nvPicPr>
          <p:cNvPr id="5" name="Image 0" descr="/home/claude/icons2/money-in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587" y="2183587"/>
            <a:ext cx="341986" cy="3419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20574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2B2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COMECE COM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2960" y="306324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R$ 10 a R$ 20</a:t>
            </a:r>
            <a:pPr indent="0" marL="0">
              <a:buNone/>
            </a:pPr>
            <a:r>
              <a:rPr lang="en-US" sz="18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/dia</a:t>
            </a:r>
            <a:endParaRPr lang="en-US" sz="4200" dirty="0"/>
          </a:p>
        </p:txBody>
      </p:sp>
      <p:sp>
        <p:nvSpPr>
          <p:cNvPr id="8" name="Text 5"/>
          <p:cNvSpPr/>
          <p:nvPr/>
        </p:nvSpPr>
        <p:spPr>
          <a:xfrm>
            <a:off x="822960" y="4069080"/>
            <a:ext cx="4846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Você define o valor diário. Pode aumentar, diminuir ou pausar quando quiser. Não existe contrato nem fidelidade — o controle é todo seu.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172200" y="1508760"/>
            <a:ext cx="5559552" cy="1371600"/>
          </a:xfrm>
          <a:prstGeom prst="roundRect">
            <a:avLst>
              <a:gd name="adj" fmla="val 666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428232" y="1892808"/>
            <a:ext cx="594360" cy="59436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1" name="Image 1" descr="/home/claude/icons2/clock-go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653" y="2059229"/>
            <a:ext cx="261518" cy="26151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269480" y="1618488"/>
            <a:ext cx="434340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Dê tempo ao anúncio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 primeiros 7 dias a Meta está aprendendo quem clica. Não julgue antes disso.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6172200" y="3081528"/>
            <a:ext cx="5559552" cy="1371600"/>
          </a:xfrm>
          <a:prstGeom prst="roundRect">
            <a:avLst>
              <a:gd name="adj" fmla="val 666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428232" y="3465576"/>
            <a:ext cx="594360" cy="59436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5" name="Image 2" descr="/home/claude/icons2/chart-go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653" y="3631997"/>
            <a:ext cx="261518" cy="26151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269480" y="3191256"/>
            <a:ext cx="434340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Pense por lead, não por dia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R$ 15/dia que traz 3 conversas é mais barato que um panfleto que não traz ninguém.</a:t>
            </a:r>
            <a:endParaRPr lang="en-US" sz="1450" dirty="0"/>
          </a:p>
        </p:txBody>
      </p:sp>
      <p:sp>
        <p:nvSpPr>
          <p:cNvPr id="17" name="Shape 12"/>
          <p:cNvSpPr/>
          <p:nvPr/>
        </p:nvSpPr>
        <p:spPr>
          <a:xfrm>
            <a:off x="6172200" y="4654296"/>
            <a:ext cx="5559552" cy="1371600"/>
          </a:xfrm>
          <a:prstGeom prst="roundRect">
            <a:avLst>
              <a:gd name="adj" fmla="val 6667"/>
            </a:avLst>
          </a:prstGeom>
          <a:solidFill>
            <a:srgbClr val="F2F5F8"/>
          </a:solidFill>
          <a:ln w="12700">
            <a:solidFill>
              <a:srgbClr val="D8E0E8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428232" y="5038344"/>
            <a:ext cx="594360" cy="594360"/>
          </a:xfrm>
          <a:prstGeom prst="ellipse">
            <a:avLst/>
          </a:prstGeom>
          <a:solidFill>
            <a:srgbClr val="13273D"/>
          </a:solidFill>
          <a:ln/>
        </p:spPr>
      </p:sp>
      <p:pic>
        <p:nvPicPr>
          <p:cNvPr id="19" name="Image 3" descr="/home/claude/icons2/bulb-go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653" y="5204765"/>
            <a:ext cx="261518" cy="26151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269480" y="4764024"/>
            <a:ext cx="434340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Suba aos poucos</a:t>
            </a:r>
            <a:endParaRPr lang="en-US" sz="1450" dirty="0"/>
          </a:p>
          <a:p>
            <a:pPr indent="0" marL="0">
              <a:buNone/>
            </a:pPr>
            <a:r>
              <a:rPr lang="en-US" sz="12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Achou um anúncio que funciona? Aumente a verba com calma.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1274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Escolha o objetivo certo (esse é decisivo)</a:t>
            </a:r>
            <a:endParaRPr lang="en-US" sz="2900" dirty="0"/>
          </a:p>
        </p:txBody>
      </p:sp>
      <p:sp>
        <p:nvSpPr>
          <p:cNvPr id="3" name="Shape 1"/>
          <p:cNvSpPr/>
          <p:nvPr/>
        </p:nvSpPr>
        <p:spPr>
          <a:xfrm>
            <a:off x="457200" y="1463040"/>
            <a:ext cx="5532120" cy="3977640"/>
          </a:xfrm>
          <a:prstGeom prst="roundRect">
            <a:avLst>
              <a:gd name="adj" fmla="val 2759"/>
            </a:avLst>
          </a:prstGeom>
          <a:solidFill>
            <a:srgbClr val="E7F4EE"/>
          </a:solidFill>
          <a:ln w="19050">
            <a:solidFill>
              <a:srgbClr val="1E8E5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1828800"/>
            <a:ext cx="777240" cy="777240"/>
          </a:xfrm>
          <a:prstGeom prst="ellipse">
            <a:avLst/>
          </a:prstGeom>
          <a:solidFill>
            <a:srgbClr val="1E8E5A"/>
          </a:solidFill>
          <a:ln/>
        </p:spPr>
      </p:sp>
      <p:pic>
        <p:nvPicPr>
          <p:cNvPr id="5" name="Image 0" descr="/home/claude/icons2/check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0587" y="2046427"/>
            <a:ext cx="341986" cy="34198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8308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8E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Faça assim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14400" y="2788920"/>
            <a:ext cx="48463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300"/>
              </a:spcAft>
              <a:buSzPct val="100000"/>
              <a:buChar char="✓"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 “Mensagens” ou “Engajamento”</a:t>
            </a:r>
            <a:endParaRPr lang="en-US" sz="1450" dirty="0"/>
          </a:p>
          <a:p>
            <a:pPr marL="342900" indent="-342900">
              <a:spcAft>
                <a:spcPts val="1300"/>
              </a:spcAft>
              <a:buSzPct val="100000"/>
              <a:buChar char="✓"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Destino: seu WhatsApp</a:t>
            </a:r>
            <a:endParaRPr lang="en-US" sz="1450" dirty="0"/>
          </a:p>
          <a:p>
            <a:pPr marL="342900" indent="-342900">
              <a:spcAft>
                <a:spcPts val="1300"/>
              </a:spcAft>
              <a:buSzPct val="100000"/>
              <a:buChar char="✓"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Botão “Enviar mensagem”</a:t>
            </a:r>
            <a:endParaRPr lang="en-US" sz="1450" dirty="0"/>
          </a:p>
          <a:p>
            <a:pPr marL="342900" indent="-342900">
              <a:spcAft>
                <a:spcPts val="1300"/>
              </a:spcAft>
              <a:buSzPct val="100000"/>
              <a:buChar char="✓"/>
            </a:pPr>
            <a:r>
              <a:rPr lang="en-US" sz="145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conversa começa na hora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217920" y="1463040"/>
            <a:ext cx="5513832" cy="3977640"/>
          </a:xfrm>
          <a:prstGeom prst="roundRect">
            <a:avLst>
              <a:gd name="adj" fmla="val 2759"/>
            </a:avLst>
          </a:prstGeom>
          <a:solidFill>
            <a:srgbClr val="FBEAE7"/>
          </a:solidFill>
          <a:ln w="19050">
            <a:solidFill>
              <a:srgbClr val="B3382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583680" y="1828800"/>
            <a:ext cx="777240" cy="777240"/>
          </a:xfrm>
          <a:prstGeom prst="ellipse">
            <a:avLst/>
          </a:prstGeom>
          <a:solidFill>
            <a:srgbClr val="B3382C"/>
          </a:solidFill>
          <a:ln/>
        </p:spPr>
      </p:sp>
      <p:pic>
        <p:nvPicPr>
          <p:cNvPr id="10" name="Image 1" descr="/home/claude/icons2/ban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307" y="2046427"/>
            <a:ext cx="341986" cy="34198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43800" y="196596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B338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Cuidado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6675120" y="2788920"/>
            <a:ext cx="48006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✗"/>
            </a:pPr>
            <a:r>
              <a:rPr lang="en-US" sz="14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 errado gasta com “curtida” que não vira conversa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✗"/>
            </a:pPr>
            <a:r>
              <a:rPr lang="en-US" sz="14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Botão “Saiba mais” esfria o interesse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✗"/>
            </a:pPr>
            <a:r>
              <a:rPr lang="en-US" sz="1400" dirty="0">
                <a:solidFill>
                  <a:srgbClr val="1327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Mandar para site sem necessidade perde o lead no caminho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760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Tráfego pago no Instagram para corretores — Neto Matos · netomatos.cloud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Tráfego pago no Instagram para corretores</dc:title>
  <dc:subject>PptxGenJS Presentation</dc:subject>
  <dc:creator>Neto Matos</dc:creator>
  <cp:lastModifiedBy>Neto Matos</cp:lastModifiedBy>
  <cp:revision>1</cp:revision>
  <dcterms:created xsi:type="dcterms:W3CDTF">2026-07-20T20:20:27Z</dcterms:created>
  <dcterms:modified xsi:type="dcterms:W3CDTF">2026-07-20T20:20:27Z</dcterms:modified>
</cp:coreProperties>
</file>